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88" y="5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0A70F4-0742-F4D4-31A6-80C1405001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s-IS"/>
              <a:t>Ásthildur Guðlaugsdóttir náms- og starfsráðgjafi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9F7FE-D01E-E32D-44CF-7B56C1D864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BE7B6-0956-42BF-A8C8-B2E717EA7A21}" type="datetimeFigureOut">
              <a:rPr lang="is-IS" smtClean="0"/>
              <a:t>14.11.2022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421BA-AB7E-3794-618A-A033FAD56A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066D0-23E2-449F-9C1D-773E01D700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3E8D7-5E33-4BE2-B050-A18210A7DDC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722176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56a9b7751a_0_0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g156a9b775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56a9b7751a_0_6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56a9b7751a_0_695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g156a9b7751a_0_695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156a9b7751a_0_825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g156a9b7751a_0_8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156a9b7751a_0_8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156a9b7751a_0_882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g156a9b7751a_0_882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156a9b7751a_0_8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5" name="Google Shape;395;g156a9b7751a_0_889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g156a9b7751a_0_889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156a9b7751a_0_9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156a9b7751a_0_938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Google Shape;446;g156a9b7751a_0_938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156a9b7751a_0_1060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g156a9b7751a_0_10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156a9b7751a_0_10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4" name="Google Shape;474;g156a9b7751a_0_1080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g156a9b7751a_0_1080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156a9b7751a_0_1087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g156a9b7751a_0_1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156a9b7751a_0_1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7" name="Google Shape;507;g156a9b7751a_0_1230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508" name="Google Shape;508;g156a9b7751a_0_1230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g156a9b7751a_0_1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8" name="Google Shape;558;g156a9b7751a_0_1280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g156a9b7751a_0_1280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56a9b7751a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156a9b7751a_0_143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21" name="Google Shape;121;g156a9b7751a_0_143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156a9b7751a_0_1287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g156a9b7751a_0_1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156a9b7751a_0_1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156a9b7751a_0_1309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g156a9b7751a_0_1309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g156a9b7751a_0_1438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g156a9b7751a_0_1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g156a9b7751a_0_14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0" name="Google Shape;620;g156a9b7751a_0_1460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g156a9b7751a_0_1460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156a9b7751a_0_1467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g156a9b7751a_0_14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g156a9b7751a_0_14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g156a9b7751a_0_1491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g156a9b7751a_0_1491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156a9b7751a_0_1613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g156a9b7751a_0_16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156a9b7751a_0_16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5" name="Google Shape;685;g156a9b7751a_0_1636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6" name="Google Shape;686;g156a9b7751a_0_1636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156a9b7751a_0_1644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g156a9b7751a_0_16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156a9b7751a_0_17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6" name="Google Shape;706;g156a9b7751a_0_1771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g156a9b7751a_0_1771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56a9b7751a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156a9b7751a_0_177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56" name="Google Shape;156;g156a9b7751a_0_177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g156a9b7751a_0_18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9" name="Google Shape;749;g156a9b7751a_0_1813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g156a9b7751a_0_1813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Google Shape;787;g156a9b7751a_0_1851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g156a9b7751a_0_18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156a9b7751a_0_18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4" name="Google Shape;814;g156a9b7751a_0_1876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g156a9b7751a_0_1876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32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Google Shape;859;g156a9b7751a_0_20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0" name="Google Shape;860;g156a9b7751a_0_2036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861" name="Google Shape;861;g156a9b7751a_0_2036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33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" name="Google Shape;891;g156a9b7751a_0_20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2" name="Google Shape;892;g156a9b7751a_0_2068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g156a9b7751a_0_2068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34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156a9b7751a_0_20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0" name="Google Shape;900;g156a9b7751a_0_2075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g156a9b7751a_0_2075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35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g156a9b7751a_0_2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2" name="Google Shape;932;g156a9b7751a_0_2106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g156a9b7751a_0_2106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36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g156a9b7751a_0_2228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g156a9b7751a_0_2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56a9b7751a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56a9b7751a_0_209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156a9b7751a_0_209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56a9b7751a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156a9b7751a_0_339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156a9b7751a_0_339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56a9b7751a_0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56a9b7751a_0_370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g156a9b7751a_0_370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56a9b7751a_0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156a9b7751a_0_377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/>
              <a:t>   </a:t>
            </a:r>
            <a:endParaRPr/>
          </a:p>
        </p:txBody>
      </p:sp>
      <p:sp>
        <p:nvSpPr>
          <p:cNvPr id="237" name="Google Shape;237;g156a9b7751a_0_377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000" tIns="48000" rIns="96000" bIns="480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56a9b7751a_0_4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156a9b7751a_0_419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g156a9b7751a_0_419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56a9b7751a_0_670:notes"/>
          <p:cNvSpPr txBox="1">
            <a:spLocks noGrp="1"/>
          </p:cNvSpPr>
          <p:nvPr>
            <p:ph type="body" idx="1"/>
          </p:nvPr>
        </p:nvSpPr>
        <p:spPr>
          <a:xfrm>
            <a:off x="685800" y="4400556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156a9b7751a_0_6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057900" y="0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r>
              <a:rPr lang="is-IS" dirty="0"/>
              <a:t>Ásthildur Guðlaugsdóttir náms- og starfsráðgjafi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>
  <p:cSld name="OBJECT_AND_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16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3"/>
          </p:nvPr>
        </p:nvSpPr>
        <p:spPr>
          <a:xfrm>
            <a:off x="4648200" y="2953942"/>
            <a:ext cx="4038600" cy="16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r>
              <a:rPr lang="is-IS"/>
              <a:t>Ásthildur Guðlaugsdóttir náms- og starfsráðgjafi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r>
              <a:rPr lang="is-IS"/>
              <a:t>Ásthildur Guðlaugsdóttir náms- og starfsráðgjafi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16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57200" y="2953942"/>
            <a:ext cx="4038600" cy="16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3"/>
          </p:nvPr>
        </p:nvSpPr>
        <p:spPr>
          <a:xfrm>
            <a:off x="4648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r>
              <a:rPr lang="is-IS"/>
              <a:t>Ásthildur Guðlaugsdóttir náms- og starfsráðgjafi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16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16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3"/>
          </p:nvPr>
        </p:nvSpPr>
        <p:spPr>
          <a:xfrm>
            <a:off x="457200" y="2953942"/>
            <a:ext cx="4038600" cy="16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4"/>
          </p:nvPr>
        </p:nvSpPr>
        <p:spPr>
          <a:xfrm>
            <a:off x="4648200" y="2953942"/>
            <a:ext cx="4038600" cy="16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r>
              <a:rPr lang="is-IS"/>
              <a:t>Ásthildur Guðlaugsdóttir náms- og starfsráðgjafi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dt" idx="10"/>
          </p:nvPr>
        </p:nvSpPr>
        <p:spPr>
          <a:xfrm>
            <a:off x="457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ftr" idx="11"/>
          </p:nvPr>
        </p:nvSpPr>
        <p:spPr>
          <a:xfrm>
            <a:off x="3124200" y="4683919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r>
              <a:rPr lang="is-IS"/>
              <a:t>Ásthildur Guðlaugsdóttir náms- og starfsráðgjafi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g.is/index.php" TargetMode="External"/><Relationship Id="rId13" Type="http://schemas.openxmlformats.org/officeDocument/2006/relationships/image" Target="../media/image7.jpg"/><Relationship Id="rId18" Type="http://schemas.openxmlformats.org/officeDocument/2006/relationships/image" Target="../media/image11.jpg"/><Relationship Id="rId26" Type="http://schemas.openxmlformats.org/officeDocument/2006/relationships/image" Target="../media/image17.png"/><Relationship Id="rId3" Type="http://schemas.openxmlformats.org/officeDocument/2006/relationships/hyperlink" Target="http://flensborg.is/" TargetMode="External"/><Relationship Id="rId21" Type="http://schemas.openxmlformats.org/officeDocument/2006/relationships/image" Target="../media/image13.pn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17" Type="http://schemas.openxmlformats.org/officeDocument/2006/relationships/image" Target="../media/image10.jpg"/><Relationship Id="rId25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mh.is/default.asp?tunga=isl" TargetMode="External"/><Relationship Id="rId20" Type="http://schemas.openxmlformats.org/officeDocument/2006/relationships/hyperlink" Target="http://www.tskoli.is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24" Type="http://schemas.openxmlformats.org/officeDocument/2006/relationships/image" Target="../media/image15.png"/><Relationship Id="rId5" Type="http://schemas.openxmlformats.org/officeDocument/2006/relationships/hyperlink" Target="http://fb.is/default.asp" TargetMode="External"/><Relationship Id="rId15" Type="http://schemas.openxmlformats.org/officeDocument/2006/relationships/image" Target="../media/image9.png"/><Relationship Id="rId23" Type="http://schemas.openxmlformats.org/officeDocument/2006/relationships/image" Target="../media/image14.jpg"/><Relationship Id="rId10" Type="http://schemas.openxmlformats.org/officeDocument/2006/relationships/hyperlink" Target="http://fa.is/" TargetMode="External"/><Relationship Id="rId19" Type="http://schemas.openxmlformats.org/officeDocument/2006/relationships/image" Target="../media/image12.jpg"/><Relationship Id="rId4" Type="http://schemas.openxmlformats.org/officeDocument/2006/relationships/image" Target="../media/image1.png"/><Relationship Id="rId9" Type="http://schemas.openxmlformats.org/officeDocument/2006/relationships/image" Target="../media/image4.jpg"/><Relationship Id="rId14" Type="http://schemas.openxmlformats.org/officeDocument/2006/relationships/image" Target="../media/image8.jpg"/><Relationship Id="rId22" Type="http://schemas.openxmlformats.org/officeDocument/2006/relationships/hyperlink" Target="http://images.google.is/imgres?imgurl=http://atlas.verslo.is/templates/studentar/merki.gif&amp;imgrefurl=http://atlas.verslo.is/1994/&amp;h=135&amp;w=88&amp;sz=6&amp;hl=is&amp;start=3&amp;um=1&amp;tbnid=OBgbSO4CydEHgM:&amp;tbnh=92&amp;tbnw=60&amp;prev=/images?q=versl%C3%B3+merki&amp;ndsp=20&amp;svnum=10&amp;um=1&amp;hl=is&amp;rls=GGLJ,GGLJ:2006-36,GGLJ:en&amp;sa=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EtexjuzrI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g.is/is/nam-kennsla/namsbraut/sernamsbraut" TargetMode="External"/><Relationship Id="rId13" Type="http://schemas.openxmlformats.org/officeDocument/2006/relationships/hyperlink" Target="https://www.fg.is/is/nam-kennsla/namsbraut/vidskiptabraut" TargetMode="External"/><Relationship Id="rId3" Type="http://schemas.openxmlformats.org/officeDocument/2006/relationships/hyperlink" Target="http://fg.is/" TargetMode="External"/><Relationship Id="rId7" Type="http://schemas.openxmlformats.org/officeDocument/2006/relationships/hyperlink" Target="https://www.fg.is/is/moya/page/althjodabraut" TargetMode="External"/><Relationship Id="rId12" Type="http://schemas.openxmlformats.org/officeDocument/2006/relationships/hyperlink" Target="https://www.fg.is/is/nam-kennsla/namsbraut/listnamsbraut" TargetMode="External"/><Relationship Id="rId2" Type="http://schemas.openxmlformats.org/officeDocument/2006/relationships/notesSlide" Target="../notesSlides/notesSlide11.xml"/><Relationship Id="rId16" Type="http://schemas.openxmlformats.org/officeDocument/2006/relationships/hyperlink" Target="https://www.fg.is/is/nam-kennsla/namsbraut/menntabrau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g.is/" TargetMode="External"/><Relationship Id="rId11" Type="http://schemas.openxmlformats.org/officeDocument/2006/relationships/hyperlink" Target="https://www.fg.is/is/nam-kennsla/namsbraut/felagsvisindabraut" TargetMode="External"/><Relationship Id="rId5" Type="http://schemas.openxmlformats.org/officeDocument/2006/relationships/image" Target="../media/image4.jpg"/><Relationship Id="rId15" Type="http://schemas.openxmlformats.org/officeDocument/2006/relationships/hyperlink" Target="https://www.fg.is/is/nam-kennsla/innritun-og-inntokuskilyrdi/inntokuskilyrdi" TargetMode="External"/><Relationship Id="rId10" Type="http://schemas.openxmlformats.org/officeDocument/2006/relationships/hyperlink" Target="https://www.fg.is/is/nam-kennsla/namsbraut/ithrottabraut/ithrottabraut-f-2004-og-seinna" TargetMode="External"/><Relationship Id="rId4" Type="http://schemas.openxmlformats.org/officeDocument/2006/relationships/hyperlink" Target="http://www.fg.is/index.php" TargetMode="External"/><Relationship Id="rId9" Type="http://schemas.openxmlformats.org/officeDocument/2006/relationships/hyperlink" Target="https://www.fg.is/is/nam-kennsla/namsbraut/honnunar-og-markadsbrautir/honnunar-og-markadsbraut" TargetMode="External"/><Relationship Id="rId14" Type="http://schemas.openxmlformats.org/officeDocument/2006/relationships/hyperlink" Target="https://www.fg.is/is/nam-kennsla/namsbraut/natturufraedibrau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OEl819jFw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http://www.fg.is/index.php" TargetMode="External"/><Relationship Id="rId4" Type="http://schemas.openxmlformats.org/officeDocument/2006/relationships/hyperlink" Target="https://www.fg.is/is/q-a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.is/namid/heilbrigdisskolinn/lyfjataeknabraut/" TargetMode="External"/><Relationship Id="rId13" Type="http://schemas.openxmlformats.org/officeDocument/2006/relationships/hyperlink" Target="http://fa.is/fjolbrautaskolinn/brautir/felbraut/" TargetMode="External"/><Relationship Id="rId18" Type="http://schemas.openxmlformats.org/officeDocument/2006/relationships/hyperlink" Target="https://www.fa.is/namid/namsbrautir/vidskipta-og-hagfraedibraut/" TargetMode="External"/><Relationship Id="rId26" Type="http://schemas.openxmlformats.org/officeDocument/2006/relationships/hyperlink" Target="https://www.fa.is/namid/heilbrigdisskolinn/namsbraut-fyrir-sotthreinsitaekna/" TargetMode="External"/><Relationship Id="rId3" Type="http://schemas.openxmlformats.org/officeDocument/2006/relationships/hyperlink" Target="https://www.fa.is/" TargetMode="External"/><Relationship Id="rId21" Type="http://schemas.openxmlformats.org/officeDocument/2006/relationships/hyperlink" Target="https://www.fa.is/namid/heilbrigdisskolinn/tanntaeknabraut/" TargetMode="External"/><Relationship Id="rId7" Type="http://schemas.openxmlformats.org/officeDocument/2006/relationships/hyperlink" Target="https://www.fa.is/namid/heilbrigdisskolinn/" TargetMode="External"/><Relationship Id="rId12" Type="http://schemas.openxmlformats.org/officeDocument/2006/relationships/hyperlink" Target="https://www.fa.is/namid/boknam/" TargetMode="External"/><Relationship Id="rId17" Type="http://schemas.openxmlformats.org/officeDocument/2006/relationships/hyperlink" Target="https://www.fa.is/namid/namsbrautir/hugvisindabraut/" TargetMode="External"/><Relationship Id="rId25" Type="http://schemas.openxmlformats.org/officeDocument/2006/relationships/hyperlink" Target="https://www.fa.is/namid/namsbrautir/ithrotta-og-heilbrigdisbraut/" TargetMode="External"/><Relationship Id="rId2" Type="http://schemas.openxmlformats.org/officeDocument/2006/relationships/notesSlide" Target="../notesSlides/notesSlide13.xml"/><Relationship Id="rId16" Type="http://schemas.openxmlformats.org/officeDocument/2006/relationships/hyperlink" Target="https://www.fa.is/namid/namsbrautir/natturufraedibraut/" TargetMode="External"/><Relationship Id="rId20" Type="http://schemas.openxmlformats.org/officeDocument/2006/relationships/hyperlink" Target="https://www.fa.is/namid/namsbrautir/nyskopunar-og-listabraut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fa.is/namid/namsbrautir/sernamsbraut/" TargetMode="External"/><Relationship Id="rId11" Type="http://schemas.openxmlformats.org/officeDocument/2006/relationships/hyperlink" Target="https://www.fa.is/namid/heilbrigdisskolinn/sjukralidabraut/" TargetMode="External"/><Relationship Id="rId24" Type="http://schemas.openxmlformats.org/officeDocument/2006/relationships/hyperlink" Target="https://www.fa.is/namid/heilbrigdisskolinn/grunnnam-heilbrigdisgreina/" TargetMode="External"/><Relationship Id="rId5" Type="http://schemas.openxmlformats.org/officeDocument/2006/relationships/image" Target="../media/image5.png"/><Relationship Id="rId15" Type="http://schemas.openxmlformats.org/officeDocument/2006/relationships/hyperlink" Target="http://fa.is/fjolbrautaskolinn/brautir/natturufrbraut/" TargetMode="External"/><Relationship Id="rId23" Type="http://schemas.openxmlformats.org/officeDocument/2006/relationships/hyperlink" Target="https://www.fa.is/skolinn/utgefid-efni/namskra/4.-umgjord-skolastarfsins/4.4.-inntokuskilyrdi/" TargetMode="External"/><Relationship Id="rId10" Type="http://schemas.openxmlformats.org/officeDocument/2006/relationships/hyperlink" Target="https://www.fa.is/namid/heilbrigdisskolinn/heilsunuddbraut/" TargetMode="External"/><Relationship Id="rId19" Type="http://schemas.openxmlformats.org/officeDocument/2006/relationships/hyperlink" Target="https://www.fa.is/namid/namsbrautir/almenn-namsbraut/" TargetMode="External"/><Relationship Id="rId4" Type="http://schemas.openxmlformats.org/officeDocument/2006/relationships/hyperlink" Target="http://fa.is/" TargetMode="External"/><Relationship Id="rId9" Type="http://schemas.openxmlformats.org/officeDocument/2006/relationships/hyperlink" Target="https://www.fa.is/namid/heilbrigdisskolinn/heilbrigdisritarabraut/" TargetMode="External"/><Relationship Id="rId14" Type="http://schemas.openxmlformats.org/officeDocument/2006/relationships/hyperlink" Target="https://www.fa.is/namid/namsbrautir/felagsfraedabraut/" TargetMode="External"/><Relationship Id="rId22" Type="http://schemas.openxmlformats.org/officeDocument/2006/relationships/hyperlink" Target="https://www.fa.is/skolinn/utgefid-efni/namskra/4.-umgjord-skolastarfsins/4.5.-namsbrautir/4.5.18.-vidbotarnam-til-studentsprofs/" TargetMode="External"/><Relationship Id="rId27" Type="http://schemas.openxmlformats.org/officeDocument/2006/relationships/hyperlink" Target="https://www.fa.is/namid/namsbrautir/opin-studentsbraut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fa.is/" TargetMode="External"/><Relationship Id="rId3" Type="http://schemas.openxmlformats.org/officeDocument/2006/relationships/hyperlink" Target="https://youtu.be/Ip9K2ESwY50" TargetMode="External"/><Relationship Id="rId7" Type="http://schemas.openxmlformats.org/officeDocument/2006/relationships/hyperlink" Target="https://www.fa.is/namid/heilbrigdisskolinn/myndbrot-ur-starfsthjalfun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outube.com/channel/UC46Yj9v81P8srJSBf9qJT_A/featured" TargetMode="External"/><Relationship Id="rId5" Type="http://schemas.openxmlformats.org/officeDocument/2006/relationships/hyperlink" Target="http://www2.fa.is/stjornsysla/namsradgjof/kynning_v22_enska.pdf" TargetMode="External"/><Relationship Id="rId4" Type="http://schemas.openxmlformats.org/officeDocument/2006/relationships/hyperlink" Target="http://www2.fa.is/stjornsysla/namsradgjof/kynning_h22.pdf" TargetMode="Externa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venno.is/is/nam-kennsla/namsbrautir-1/hugvisindabraut" TargetMode="External"/><Relationship Id="rId13" Type="http://schemas.openxmlformats.org/officeDocument/2006/relationships/hyperlink" Target="https://www.kvenno.is/is/foreldrar/innritun/verklagsreglur-vid-inntoku-nynema" TargetMode="External"/><Relationship Id="rId3" Type="http://schemas.openxmlformats.org/officeDocument/2006/relationships/hyperlink" Target="http://www.kvenno.is/" TargetMode="External"/><Relationship Id="rId7" Type="http://schemas.openxmlformats.org/officeDocument/2006/relationships/hyperlink" Target="https://www.kvenno.is/kvennaskolinn/namid/nam-og-kennsluhaettir/namsbrautir/felagsvisindabraut/" TargetMode="Externa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kvenno.is/is/nam-kennsla/namsbrautir-1/felagsvisindabraut" TargetMode="External"/><Relationship Id="rId11" Type="http://schemas.openxmlformats.org/officeDocument/2006/relationships/hyperlink" Target="https://www.kvenno.is/kvennaskolinn/namid/nam-og-kennsluhaettir/namsbrautir/natturuvisindabraut/" TargetMode="External"/><Relationship Id="rId5" Type="http://schemas.openxmlformats.org/officeDocument/2006/relationships/hyperlink" Target="https://www.kvenno.is/is/nam-kennsla/namsbrautir-1" TargetMode="External"/><Relationship Id="rId10" Type="http://schemas.openxmlformats.org/officeDocument/2006/relationships/hyperlink" Target="https://www.kvenno.is/is/nam-kennsla/namsbrautir-1/natturuvisindabraut" TargetMode="External"/><Relationship Id="rId4" Type="http://schemas.openxmlformats.org/officeDocument/2006/relationships/hyperlink" Target="https://kvenno.is/" TargetMode="External"/><Relationship Id="rId9" Type="http://schemas.openxmlformats.org/officeDocument/2006/relationships/hyperlink" Target="https://www.kvenno.is/kvennaskolinn/namid/nam-og-kennsluhaettir/namsbrautir/hugvisindabraut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venno.is/is/foreldrar/innritun/kynning-a-skolanum/kynning-a-kvennaskolanu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husstjornarskolinn.is/utsaumur/" TargetMode="External"/><Relationship Id="rId13" Type="http://schemas.openxmlformats.org/officeDocument/2006/relationships/hyperlink" Target="https://husstjornarskolinn.is/skolanamsskra-2/" TargetMode="External"/><Relationship Id="rId3" Type="http://schemas.openxmlformats.org/officeDocument/2006/relationships/hyperlink" Target="http://www.husstjornarskolinn.is/" TargetMode="External"/><Relationship Id="rId7" Type="http://schemas.openxmlformats.org/officeDocument/2006/relationships/hyperlink" Target="https://husstjornarskolinn.is/saumur/" TargetMode="External"/><Relationship Id="rId12" Type="http://schemas.openxmlformats.org/officeDocument/2006/relationships/hyperlink" Target="https://husstjornarskolinn.is/vefnadu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husstjornarskolinn.is/thrif/" TargetMode="External"/><Relationship Id="rId11" Type="http://schemas.openxmlformats.org/officeDocument/2006/relationships/hyperlink" Target="https://husstjornarskolinn.is/naeringarfraedi/" TargetMode="External"/><Relationship Id="rId5" Type="http://schemas.openxmlformats.org/officeDocument/2006/relationships/hyperlink" Target="https://husstjornarskolinn.is/matreidsla/" TargetMode="External"/><Relationship Id="rId15" Type="http://schemas.openxmlformats.org/officeDocument/2006/relationships/hyperlink" Target="https://husstjornarskolinn.is/lifsleikni/" TargetMode="External"/><Relationship Id="rId10" Type="http://schemas.openxmlformats.org/officeDocument/2006/relationships/hyperlink" Target="https://husstjornarskolinn.is/boknam/" TargetMode="External"/><Relationship Id="rId4" Type="http://schemas.openxmlformats.org/officeDocument/2006/relationships/image" Target="../media/image7.jpg"/><Relationship Id="rId9" Type="http://schemas.openxmlformats.org/officeDocument/2006/relationships/hyperlink" Target="https://husstjornarskolinn.is/hekl/" TargetMode="External"/><Relationship Id="rId14" Type="http://schemas.openxmlformats.org/officeDocument/2006/relationships/hyperlink" Target="https://husstjornarskolinn.is/prjon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k.is/is/namsleidir/idnnam/kjotidn" TargetMode="External"/><Relationship Id="rId13" Type="http://schemas.openxmlformats.org/officeDocument/2006/relationships/hyperlink" Target="http://mk.is/index.php/boknam/studentsbrautir/raungreinabraut-nytt" TargetMode="External"/><Relationship Id="rId18" Type="http://schemas.openxmlformats.org/officeDocument/2006/relationships/hyperlink" Target="https://www.mk.is/is/namsleidir/boknam/felagsfraedabraut" TargetMode="External"/><Relationship Id="rId3" Type="http://schemas.openxmlformats.org/officeDocument/2006/relationships/hyperlink" Target="http://mk.is/" TargetMode="External"/><Relationship Id="rId21" Type="http://schemas.openxmlformats.org/officeDocument/2006/relationships/hyperlink" Target="https://www.mk.is/is/namsleidir/boknam/starfsbraut-einhverfra" TargetMode="External"/><Relationship Id="rId7" Type="http://schemas.openxmlformats.org/officeDocument/2006/relationships/hyperlink" Target="https://www.mk.is/is/namsleidir/idnnam/framreidsla" TargetMode="External"/><Relationship Id="rId12" Type="http://schemas.openxmlformats.org/officeDocument/2006/relationships/hyperlink" Target="https://www.mk.is/is/namsleidir/boknam/raungreinabraut/raungreinabraut-nemendur-faeddir-2005-og-sidar" TargetMode="External"/><Relationship Id="rId17" Type="http://schemas.openxmlformats.org/officeDocument/2006/relationships/hyperlink" Target="https://www.mk.is/is/namsleidir/boknam/felagsfraedabraut/felags-og-hugvisindabraut" TargetMode="External"/><Relationship Id="rId2" Type="http://schemas.openxmlformats.org/officeDocument/2006/relationships/notesSlide" Target="../notesSlides/notesSlide18.xml"/><Relationship Id="rId16" Type="http://schemas.openxmlformats.org/officeDocument/2006/relationships/hyperlink" Target="https://www.mk.is/is/namsleidir/boknam/vidskiptabraut" TargetMode="External"/><Relationship Id="rId20" Type="http://schemas.openxmlformats.org/officeDocument/2006/relationships/hyperlink" Target="https://www.mk.is/is/namsleidir/boknam/opin-braut-1/opin-braut-nemendur-faeddir-2005-og-sidar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mk.is/is/namsleidir/idnnam/bakaraidn" TargetMode="External"/><Relationship Id="rId11" Type="http://schemas.openxmlformats.org/officeDocument/2006/relationships/hyperlink" Target="https://www.mk.is/is/namsleidir/boknam/framhaldsskolabraut/framhaldsskolabru-nemendur-faeddir-2005-og-sidar" TargetMode="External"/><Relationship Id="rId5" Type="http://schemas.openxmlformats.org/officeDocument/2006/relationships/hyperlink" Target="https://www.mk.is/is/namsleidir/idnnam/grunndeild-matvaela-og-ferdagreina" TargetMode="External"/><Relationship Id="rId15" Type="http://schemas.openxmlformats.org/officeDocument/2006/relationships/hyperlink" Target="https://www.mk.is/is/namsleidir/boknam/vidskiptabraut/vidskipta-og-hagfraedibraut-nemendur-faeddir-2005-og-sidar" TargetMode="External"/><Relationship Id="rId23" Type="http://schemas.openxmlformats.org/officeDocument/2006/relationships/hyperlink" Target="https://www.mk.is/is/namsleidir/boknam/afrekssvid" TargetMode="External"/><Relationship Id="rId10" Type="http://schemas.openxmlformats.org/officeDocument/2006/relationships/hyperlink" Target="https://www.mk.is/is/namsleidir/boknam" TargetMode="External"/><Relationship Id="rId19" Type="http://schemas.openxmlformats.org/officeDocument/2006/relationships/hyperlink" Target="https://www.mk.is/is/namsleidir/idnnam/vidbotarnam-til-studentsprofs" TargetMode="External"/><Relationship Id="rId4" Type="http://schemas.openxmlformats.org/officeDocument/2006/relationships/hyperlink" Target="https://www.mk.is/is/namsleidir/idnnam" TargetMode="External"/><Relationship Id="rId9" Type="http://schemas.openxmlformats.org/officeDocument/2006/relationships/hyperlink" Target="https://www.mk.is/is/namsleidir/idnnam/matreidsla" TargetMode="External"/><Relationship Id="rId14" Type="http://schemas.openxmlformats.org/officeDocument/2006/relationships/hyperlink" Target="https://www.mk.is/is/namsleidir/boknam/raungreinabraut" TargetMode="External"/><Relationship Id="rId22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nmHX09qFq0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hyperlink" Target="https://www.youtube.com/watch?v=1yczsqWVy0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hs.is/namid/brautir/idn-og-starfsnam/bilamalun/" TargetMode="External"/><Relationship Id="rId13" Type="http://schemas.openxmlformats.org/officeDocument/2006/relationships/hyperlink" Target="https://www.bhs.is/namid/malm-og-veltaeknibrautir/rennismidi/" TargetMode="External"/><Relationship Id="rId18" Type="http://schemas.openxmlformats.org/officeDocument/2006/relationships/hyperlink" Target="https://www.bhs.is/namid/listnam/kvikmyndagerd/" TargetMode="External"/><Relationship Id="rId3" Type="http://schemas.openxmlformats.org/officeDocument/2006/relationships/hyperlink" Target="http://bhs.is/" TargetMode="External"/><Relationship Id="rId21" Type="http://schemas.openxmlformats.org/officeDocument/2006/relationships/image" Target="../media/image17.png"/><Relationship Id="rId7" Type="http://schemas.openxmlformats.org/officeDocument/2006/relationships/hyperlink" Target="https://www.bhs.is/namid/biltaeknibrautir-ny-namskra/bilamalun/" TargetMode="External"/><Relationship Id="rId12" Type="http://schemas.openxmlformats.org/officeDocument/2006/relationships/hyperlink" Target="https://www.bhs.is/namid/malm-og-veltaeknibrautir/stalsmidi/" TargetMode="External"/><Relationship Id="rId17" Type="http://schemas.openxmlformats.org/officeDocument/2006/relationships/hyperlink" Target="https://www.bhs.is/namid/listnam/grafisk-honnun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bhs.is/namid/listnam/" TargetMode="External"/><Relationship Id="rId20" Type="http://schemas.openxmlformats.org/officeDocument/2006/relationships/hyperlink" Target="https://www.bhs.is/skolinn/innritun-umsoknir/inntokuskilyrdi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bhs.is/namid/biltaeknibrautir-ny-namskra/bifvelavirkjun/" TargetMode="External"/><Relationship Id="rId11" Type="http://schemas.openxmlformats.org/officeDocument/2006/relationships/hyperlink" Target="https://www.bhs.is/namid/malm-og-veltaeknibrautir/velvirkjun/" TargetMode="External"/><Relationship Id="rId5" Type="http://schemas.openxmlformats.org/officeDocument/2006/relationships/hyperlink" Target="https://www.bhs.is/namid/biltaeknibrautir-ny-namskra/bifreidasmidi/" TargetMode="External"/><Relationship Id="rId15" Type="http://schemas.openxmlformats.org/officeDocument/2006/relationships/hyperlink" Target="https://www.bhs.is/namid/malm-og-veltaeknibrautir/blikksmidi/" TargetMode="External"/><Relationship Id="rId10" Type="http://schemas.openxmlformats.org/officeDocument/2006/relationships/hyperlink" Target="https://www.bhs.is/namid/brautir/idn-og-starfsnam/velvirkjun/" TargetMode="External"/><Relationship Id="rId19" Type="http://schemas.openxmlformats.org/officeDocument/2006/relationships/hyperlink" Target="https://www.bhs.is/namid/listnam/leiklist/" TargetMode="External"/><Relationship Id="rId4" Type="http://schemas.openxmlformats.org/officeDocument/2006/relationships/hyperlink" Target="https://www.bhs.is/namid/biltaeknibrautir-ny-namskra/eknibrautir/" TargetMode="External"/><Relationship Id="rId9" Type="http://schemas.openxmlformats.org/officeDocument/2006/relationships/hyperlink" Target="https://www.bhs.is/namid/malm-og-veltaeknibrautir/" TargetMode="External"/><Relationship Id="rId14" Type="http://schemas.openxmlformats.org/officeDocument/2006/relationships/hyperlink" Target="https://www.bhs.is/namid/brautir/idn-og-starfsnam/blikksmidi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r.is/namid/namsbrautir/malabraut/5-bekkur-fornmaladeild-i/" TargetMode="External"/><Relationship Id="rId13" Type="http://schemas.openxmlformats.org/officeDocument/2006/relationships/hyperlink" Target="https://mr.is/namid/namsbrautir/natturufraedibraut/edlisfraedideild-ii-i-5-og-6-bekk/" TargetMode="External"/><Relationship Id="rId3" Type="http://schemas.openxmlformats.org/officeDocument/2006/relationships/hyperlink" Target="http://www.mr.is/" TargetMode="External"/><Relationship Id="rId7" Type="http://schemas.openxmlformats.org/officeDocument/2006/relationships/hyperlink" Target="https://mr.is/namid/namsbrautir/natturufraedibraut/" TargetMode="External"/><Relationship Id="rId12" Type="http://schemas.openxmlformats.org/officeDocument/2006/relationships/hyperlink" Target="https://mr.is/namid/namsbrautir/natturufraedibraut/edlisfraedideild-i-i-5-og-6-bekk/" TargetMode="External"/><Relationship Id="rId17" Type="http://schemas.openxmlformats.org/officeDocument/2006/relationships/hyperlink" Target="https://mr.is/kynning/innritun/" TargetMode="External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8.jpg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mr.is/namid/namsbrautir/malabraut/" TargetMode="External"/><Relationship Id="rId11" Type="http://schemas.openxmlformats.org/officeDocument/2006/relationships/hyperlink" Target="https://mr.is/namid/namsbrautir/malabraut/nymaladeild-ii-i-5-og-6-bekk/" TargetMode="External"/><Relationship Id="rId5" Type="http://schemas.openxmlformats.org/officeDocument/2006/relationships/hyperlink" Target="https://mr.is/namid/namsbrautir/" TargetMode="External"/><Relationship Id="rId15" Type="http://schemas.openxmlformats.org/officeDocument/2006/relationships/hyperlink" Target="https://mr.is/namid/namsbrautir/natturufraedibraut/natturufraedideild-ii-i-5-og-6-bekk/" TargetMode="External"/><Relationship Id="rId10" Type="http://schemas.openxmlformats.org/officeDocument/2006/relationships/hyperlink" Target="https://mr.is/namid/namsbrautir/malabraut/fornmaladeild-ii-i-5-og-6-bekk-2/" TargetMode="External"/><Relationship Id="rId4" Type="http://schemas.openxmlformats.org/officeDocument/2006/relationships/hyperlink" Target="https://www.mr.is/index.php?option=com_content&amp;view=article&amp;id=48&amp;Itemid=29" TargetMode="External"/><Relationship Id="rId9" Type="http://schemas.openxmlformats.org/officeDocument/2006/relationships/hyperlink" Target="https://mr.is/namid/namsbrautir/malabraut/fornmaladeild-ii-i-5-og-6-bekk/" TargetMode="External"/><Relationship Id="rId14" Type="http://schemas.openxmlformats.org/officeDocument/2006/relationships/hyperlink" Target="https://mr.is/namid/namsbrautir/natturufraedibraut/natturufraedideild-i-i-5-og-6-bek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Z66jgoq-hw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g"/><Relationship Id="rId4" Type="http://schemas.openxmlformats.org/officeDocument/2006/relationships/hyperlink" Target="https://www.ruv.is/frett/svona-er-lifid-i-menntaskolanum-i-reykjavik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menton.is/index.php/tonlistarbraut-rytmisk-student/" TargetMode="External"/><Relationship Id="rId3" Type="http://schemas.openxmlformats.org/officeDocument/2006/relationships/hyperlink" Target="http://menton.is/" TargetMode="External"/><Relationship Id="rId7" Type="http://schemas.openxmlformats.org/officeDocument/2006/relationships/hyperlink" Target="http://menton.is/index.php/tonlistarbraut-klassisk-student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menton.is/index.php/namsbrautir/" TargetMode="External"/><Relationship Id="rId11" Type="http://schemas.openxmlformats.org/officeDocument/2006/relationships/hyperlink" Target="http://menton.is/index.php/tonlistarbraut-klassisk-b/" TargetMode="External"/><Relationship Id="rId5" Type="http://schemas.openxmlformats.org/officeDocument/2006/relationships/hyperlink" Target="http://menton.is/index.php/umsoknir/" TargetMode="External"/><Relationship Id="rId10" Type="http://schemas.openxmlformats.org/officeDocument/2006/relationships/hyperlink" Target="http://menton.is/index.php/tonlistarbraut-rytmisk-b/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://menton.is/index.php/poppbraut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jDKybNjyDY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h.is/is/namid/skipulag-nams/namsbrautir-fra-hausti-2016/sernamsbraut" TargetMode="External"/><Relationship Id="rId13" Type="http://schemas.openxmlformats.org/officeDocument/2006/relationships/hyperlink" Target="https://www.mh.is/is/namid/skipulag-nams/namsbrautir-fra-hausti-2016/malabraut" TargetMode="External"/><Relationship Id="rId3" Type="http://schemas.openxmlformats.org/officeDocument/2006/relationships/hyperlink" Target="https://www.mh.is/" TargetMode="External"/><Relationship Id="rId7" Type="http://schemas.openxmlformats.org/officeDocument/2006/relationships/hyperlink" Target="https://www.mh.is/is/namid/skipulag-nams/namsbrautir-fra-hausti-2016/opin-braut" TargetMode="External"/><Relationship Id="rId12" Type="http://schemas.openxmlformats.org/officeDocument/2006/relationships/hyperlink" Target="https://www.mh.is/is/namid/skipulag-nams/namsbrautir-fra-hausti-2016/felagsfraedabrau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mh.is/is/namid/namsbrautir/namsbrautir-fra-hausti-2016" TargetMode="External"/><Relationship Id="rId11" Type="http://schemas.openxmlformats.org/officeDocument/2006/relationships/hyperlink" Target="https://www.mh.is/is/namid/skipulag-nams/namsbrautir-fra-hausti-2016/ib-braut" TargetMode="External"/><Relationship Id="rId5" Type="http://schemas.openxmlformats.org/officeDocument/2006/relationships/image" Target="../media/image10.jpg"/><Relationship Id="rId10" Type="http://schemas.openxmlformats.org/officeDocument/2006/relationships/hyperlink" Target="https://www.mh.is/is/namid/skipulag-nams/namsbrautir-fra-hausti-2016/natturufraedibraut" TargetMode="External"/><Relationship Id="rId4" Type="http://schemas.openxmlformats.org/officeDocument/2006/relationships/hyperlink" Target="http://www.mh.is/default.asp?tunga=isl" TargetMode="External"/><Relationship Id="rId9" Type="http://schemas.openxmlformats.org/officeDocument/2006/relationships/hyperlink" Target="https://www.mh.is/is/namid/skipulag-nams/namsbrautir-fra-hausti-2016/listdansbraut" TargetMode="External"/><Relationship Id="rId14" Type="http://schemas.openxmlformats.org/officeDocument/2006/relationships/hyperlink" Target="https://www.mh.is/is/skolinn/umsoknir-og-inntokuskilyrdi/inntokuskilyrdi-og-urvinnsla-umsokna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.is/is/viltu-kynna-ther-mh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g"/><Relationship Id="rId4" Type="http://schemas.openxmlformats.org/officeDocument/2006/relationships/hyperlink" Target="http://www.mh.is/default.asp?tunga=isl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sund.is/fraedsluefni/kynningarefni-fyrir-grunnskolanemendur-og-forradamenn/umsoknir-og-inntokuskilyrdi" TargetMode="External"/><Relationship Id="rId3" Type="http://schemas.openxmlformats.org/officeDocument/2006/relationships/hyperlink" Target="https://www.msund.is/namid/namsbrautir" TargetMode="External"/><Relationship Id="rId7" Type="http://schemas.openxmlformats.org/officeDocument/2006/relationships/hyperlink" Target="http://www.msund.is/page.asp?id=340&amp;x=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www.msund.is/page.asp?id=339&amp;x=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www.msund.is/namid/namsbrautir/skipulag-nams-a-natturufraedibraut" TargetMode="External"/><Relationship Id="rId10" Type="http://schemas.openxmlformats.org/officeDocument/2006/relationships/image" Target="../media/image11.jpg"/><Relationship Id="rId4" Type="http://schemas.openxmlformats.org/officeDocument/2006/relationships/hyperlink" Target="https://www.msund.is/namid/namsbrautir/skipulag-nams-a-felagsfraedabraut-mv" TargetMode="External"/><Relationship Id="rId9" Type="http://schemas.openxmlformats.org/officeDocument/2006/relationships/hyperlink" Target="https://msund.is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SzBAp6CTwY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1.jpg"/><Relationship Id="rId4" Type="http://schemas.openxmlformats.org/officeDocument/2006/relationships/hyperlink" Target="https://youtu.be/TzTB29gUVM8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257925214" TargetMode="External"/><Relationship Id="rId3" Type="http://schemas.openxmlformats.org/officeDocument/2006/relationships/hyperlink" Target="https://myndlistaskolinn.is/" TargetMode="External"/><Relationship Id="rId7" Type="http://schemas.openxmlformats.org/officeDocument/2006/relationships/hyperlink" Target="https://myndlistaskolinn.is/skolinn/nam/innritun-umsokn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yndlistaskolinn.is/dagskoli/listnamsbraut/tveggja-ara-nam-til-studentsprofs" TargetMode="External"/><Relationship Id="rId5" Type="http://schemas.openxmlformats.org/officeDocument/2006/relationships/hyperlink" Target="https://myndlistaskolinn.is/dagskoli" TargetMode="External"/><Relationship Id="rId4" Type="http://schemas.openxmlformats.org/officeDocument/2006/relationships/image" Target="../media/image12.jp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husasmidi/" TargetMode="External"/><Relationship Id="rId13" Type="http://schemas.openxmlformats.org/officeDocument/2006/relationships/hyperlink" Target="https://tskoli.is/namsbraut/velstjorn-namsstig-a/" TargetMode="External"/><Relationship Id="rId18" Type="http://schemas.openxmlformats.org/officeDocument/2006/relationships/hyperlink" Target="https://tskoli.is/namsbraut/jardvirkjun/" TargetMode="External"/><Relationship Id="rId3" Type="http://schemas.openxmlformats.org/officeDocument/2006/relationships/hyperlink" Target="http://www.tskoli.is/" TargetMode="External"/><Relationship Id="rId7" Type="http://schemas.openxmlformats.org/officeDocument/2006/relationships/hyperlink" Target="https://tskoli.is/skoli/byggingataekniskolinn/" TargetMode="External"/><Relationship Id="rId12" Type="http://schemas.openxmlformats.org/officeDocument/2006/relationships/hyperlink" Target="https://tskoli.is/namsbraut/malm-og-veltaekni-rennismidi/" TargetMode="External"/><Relationship Id="rId17" Type="http://schemas.openxmlformats.org/officeDocument/2006/relationships/hyperlink" Target="https://tskoli.is/namsbraut/pipulagnir/" TargetMode="External"/><Relationship Id="rId2" Type="http://schemas.openxmlformats.org/officeDocument/2006/relationships/notesSlide" Target="../notesSlides/notesSlide29.xml"/><Relationship Id="rId16" Type="http://schemas.openxmlformats.org/officeDocument/2006/relationships/hyperlink" Target="https://tskoli.is/namsbraut/grunnnam-bygginga-og-mannvirkjagreina/" TargetMode="External"/><Relationship Id="rId20" Type="http://schemas.openxmlformats.org/officeDocument/2006/relationships/hyperlink" Target="https://tskoli.is/namsbraut/starfsbraut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hyperlink" Target="https://tskoli.is/namsbraut/undirbuningsnam-malm-og-velgreina/" TargetMode="External"/><Relationship Id="rId5" Type="http://schemas.openxmlformats.org/officeDocument/2006/relationships/hyperlink" Target="https://tskoli.is/namsbraut/grunnnam-rafidna/" TargetMode="External"/><Relationship Id="rId15" Type="http://schemas.openxmlformats.org/officeDocument/2006/relationships/hyperlink" Target="https://tskoli.is/namsbraut/malm-og-veltaekni-velvirkjun/" TargetMode="External"/><Relationship Id="rId10" Type="http://schemas.openxmlformats.org/officeDocument/2006/relationships/hyperlink" Target="https://tskoli.is/skoli/veltaekniskolinn/" TargetMode="External"/><Relationship Id="rId19" Type="http://schemas.openxmlformats.org/officeDocument/2006/relationships/hyperlink" Target="https://tskoli.is/namsbraut/rafeindavirkjun/" TargetMode="External"/><Relationship Id="rId4" Type="http://schemas.openxmlformats.org/officeDocument/2006/relationships/hyperlink" Target="https://tskoli.is/skoli/raftaekniskolinn/" TargetMode="External"/><Relationship Id="rId9" Type="http://schemas.openxmlformats.org/officeDocument/2006/relationships/hyperlink" Target="https://tskoli.is/namsbraut/husgagnasmidi/" TargetMode="External"/><Relationship Id="rId14" Type="http://schemas.openxmlformats.org/officeDocument/2006/relationships/hyperlink" Target="https://tskoli.is/namsbraut/malm-og-veltaekni-stalsmid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hs.is/namid/boknam/vidskipta-og-frumkvodlabraut/" TargetMode="External"/><Relationship Id="rId13" Type="http://schemas.openxmlformats.org/officeDocument/2006/relationships/hyperlink" Target="https://www.bhs.is/namid/sernamsbraut/" TargetMode="External"/><Relationship Id="rId18" Type="http://schemas.openxmlformats.org/officeDocument/2006/relationships/hyperlink" Target="https://www.bhs.is/skolinn/innritun-umsoknir/inntokuskilyrdi/" TargetMode="External"/><Relationship Id="rId3" Type="http://schemas.openxmlformats.org/officeDocument/2006/relationships/hyperlink" Target="http://www.bhs.is/" TargetMode="External"/><Relationship Id="rId7" Type="http://schemas.openxmlformats.org/officeDocument/2006/relationships/hyperlink" Target="https://www.bhs.is/namid/brautir/boknam/vidskipta-og-frumkvodlabraut/" TargetMode="External"/><Relationship Id="rId12" Type="http://schemas.openxmlformats.org/officeDocument/2006/relationships/hyperlink" Target="https://www.bhs.is/namid/brautir/almenn/" TargetMode="External"/><Relationship Id="rId17" Type="http://schemas.openxmlformats.org/officeDocument/2006/relationships/hyperlink" Target="https://www.bhs.is/namid/felagsvirkni-og-uppeldissvid/leikskolalidar/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www.bhs.is/namid/felagsvirkni-og-uppeldissvid/felagsmala-og-tomstundana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hs.is/namid/boknam/natturufraedibraut/" TargetMode="External"/><Relationship Id="rId11" Type="http://schemas.openxmlformats.org/officeDocument/2006/relationships/hyperlink" Target="https://www.bhs.is/namid/framhaldsskolabraut/" TargetMode="External"/><Relationship Id="rId5" Type="http://schemas.openxmlformats.org/officeDocument/2006/relationships/hyperlink" Target="https://www.bhs.is/namid/boknam/felags-og-hugvisindabraut/" TargetMode="External"/><Relationship Id="rId15" Type="http://schemas.openxmlformats.org/officeDocument/2006/relationships/hyperlink" Target="https://www.bhs.is/namid/felagsvirkni-og-uppeldissvid/felagslidar/" TargetMode="External"/><Relationship Id="rId10" Type="http://schemas.openxmlformats.org/officeDocument/2006/relationships/hyperlink" Target="https://www.bhs.is/namid/felagsvirkni-og-uppeldissvid/" TargetMode="External"/><Relationship Id="rId19" Type="http://schemas.openxmlformats.org/officeDocument/2006/relationships/image" Target="../media/image17.png"/><Relationship Id="rId4" Type="http://schemas.openxmlformats.org/officeDocument/2006/relationships/hyperlink" Target="https://www.bhs.is/namid/boknam/" TargetMode="External"/><Relationship Id="rId9" Type="http://schemas.openxmlformats.org/officeDocument/2006/relationships/hyperlink" Target="http://bhs.is/namid/brautir/afreksithrottasvid/" TargetMode="External"/><Relationship Id="rId14" Type="http://schemas.openxmlformats.org/officeDocument/2006/relationships/hyperlink" Target="https://www.bhs.is/namid/boknam/vidbotarnam-til-studentsprofs/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starfsbraut/" TargetMode="External"/><Relationship Id="rId13" Type="http://schemas.openxmlformats.org/officeDocument/2006/relationships/hyperlink" Target="https://tskoli.is/namsbraut/gull-og-silfurmidi/" TargetMode="External"/><Relationship Id="rId3" Type="http://schemas.openxmlformats.org/officeDocument/2006/relationships/hyperlink" Target="http://www.tskoli.is/skolar/taeknimenntaskolinn/namsleidir-i-bodi/deild?fid=1&amp;did=169" TargetMode="External"/><Relationship Id="rId7" Type="http://schemas.openxmlformats.org/officeDocument/2006/relationships/hyperlink" Target="https://tskoli.is/namsbraut/islenskubraut-fyrir-utlendinga/" TargetMode="External"/><Relationship Id="rId12" Type="http://schemas.openxmlformats.org/officeDocument/2006/relationships/hyperlink" Target="https://tskoli.is/namsbraut/fatataeknir/" TargetMode="External"/><Relationship Id="rId2" Type="http://schemas.openxmlformats.org/officeDocument/2006/relationships/notesSlide" Target="../notesSlides/notesSlide30.xml"/><Relationship Id="rId16" Type="http://schemas.openxmlformats.org/officeDocument/2006/relationships/hyperlink" Target="https://tskoli.is/namsbraut/kjolasaumur-og-klaedskurdur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tskoli.is/namsbraut/k2-taekni-og-visindaleidin/" TargetMode="External"/><Relationship Id="rId11" Type="http://schemas.openxmlformats.org/officeDocument/2006/relationships/hyperlink" Target="https://tskoli.is/skoli/honnunar-og-handverksskolinn/" TargetMode="External"/><Relationship Id="rId5" Type="http://schemas.openxmlformats.org/officeDocument/2006/relationships/hyperlink" Target="https://tskoli.is/skoli/taeknimenntaskolinn/" TargetMode="External"/><Relationship Id="rId15" Type="http://schemas.openxmlformats.org/officeDocument/2006/relationships/hyperlink" Target="https://tskoli.is/namsbraut/honnunar-og-nyskopunarbraut-til-studentsprofs/" TargetMode="External"/><Relationship Id="rId10" Type="http://schemas.openxmlformats.org/officeDocument/2006/relationships/hyperlink" Target="https://tskoli.is/namsbraut/natturufraedibraut/" TargetMode="External"/><Relationship Id="rId4" Type="http://schemas.openxmlformats.org/officeDocument/2006/relationships/image" Target="../media/image13.png"/><Relationship Id="rId9" Type="http://schemas.openxmlformats.org/officeDocument/2006/relationships/hyperlink" Target="https://tskoli.is/namsbraut/starfsbraut-sernam/" TargetMode="External"/><Relationship Id="rId14" Type="http://schemas.openxmlformats.org/officeDocument/2006/relationships/hyperlink" Target="https://tskoli.is/namsbraut/harsnyrtibraut/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grafisk-midlun/" TargetMode="External"/><Relationship Id="rId3" Type="http://schemas.openxmlformats.org/officeDocument/2006/relationships/hyperlink" Target="http://www.tskoli.is/skolar/taeknimenntaskolinn/namsleidir-i-bodi/deild?fid=1&amp;did=169" TargetMode="External"/><Relationship Id="rId7" Type="http://schemas.openxmlformats.org/officeDocument/2006/relationships/hyperlink" Target="https://tskoli.is/namsbraut/upplysinga-og-fjolmidlabraut-grunnnam/" TargetMode="External"/><Relationship Id="rId12" Type="http://schemas.openxmlformats.org/officeDocument/2006/relationships/hyperlink" Target="https://tskoli.is/namsbraut/tolvubraut-honnun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skoli.is/namsbraut/bokband/" TargetMode="External"/><Relationship Id="rId11" Type="http://schemas.openxmlformats.org/officeDocument/2006/relationships/hyperlink" Target="https://tskoli.is/namsbraut/tolvubraut-studentsprof/" TargetMode="External"/><Relationship Id="rId5" Type="http://schemas.openxmlformats.org/officeDocument/2006/relationships/image" Target="../media/image13.png"/><Relationship Id="rId10" Type="http://schemas.openxmlformats.org/officeDocument/2006/relationships/hyperlink" Target="https://tskoli.is/namsbraut/prentun/" TargetMode="External"/><Relationship Id="rId4" Type="http://schemas.openxmlformats.org/officeDocument/2006/relationships/hyperlink" Target="https://tskoli.is/skoli/upplysingataekniskolinn/" TargetMode="External"/><Relationship Id="rId9" Type="http://schemas.openxmlformats.org/officeDocument/2006/relationships/hyperlink" Target="https://tskoli.is/namsbraut/ljosmyndun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taekniteiknun/" TargetMode="External"/><Relationship Id="rId13" Type="http://schemas.openxmlformats.org/officeDocument/2006/relationships/hyperlink" Target="https://tskoli.is/namsbraut/malaraidn/" TargetMode="External"/><Relationship Id="rId18" Type="http://schemas.openxmlformats.org/officeDocument/2006/relationships/hyperlink" Target="https://tskoli.is/namsbraut/grunnnam-bygginga-og-mannvirkjagreina/" TargetMode="External"/><Relationship Id="rId3" Type="http://schemas.openxmlformats.org/officeDocument/2006/relationships/hyperlink" Target="http://www.tskoli.is/" TargetMode="External"/><Relationship Id="rId7" Type="http://schemas.openxmlformats.org/officeDocument/2006/relationships/hyperlink" Target="https://tskoli.is/skoli/byggingataekniskolinn/" TargetMode="External"/><Relationship Id="rId12" Type="http://schemas.openxmlformats.org/officeDocument/2006/relationships/hyperlink" Target="https://tskoli.is/namsbraut/husasmidi/" TargetMode="External"/><Relationship Id="rId17" Type="http://schemas.openxmlformats.org/officeDocument/2006/relationships/hyperlink" Target="https://tskoli.is/namsbraut/rafveituvirkjun/" TargetMode="External"/><Relationship Id="rId2" Type="http://schemas.openxmlformats.org/officeDocument/2006/relationships/notesSlide" Target="../notesSlides/notesSlide32.xml"/><Relationship Id="rId16" Type="http://schemas.openxmlformats.org/officeDocument/2006/relationships/hyperlink" Target="https://tskoli.is/namsbraut/hljodtaekni/" TargetMode="External"/><Relationship Id="rId20" Type="http://schemas.openxmlformats.org/officeDocument/2006/relationships/hyperlink" Target="https://tskoli.is/namsbraut/husgagnabolstrun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tskoli.is/namsbraut/muraraidn/" TargetMode="External"/><Relationship Id="rId11" Type="http://schemas.openxmlformats.org/officeDocument/2006/relationships/hyperlink" Target="https://tskoli.is/namsbraut/grunnnam-rafidna/" TargetMode="External"/><Relationship Id="rId5" Type="http://schemas.openxmlformats.org/officeDocument/2006/relationships/hyperlink" Target="https://tskoli.is/namsbraut/husgagnasmidi/" TargetMode="External"/><Relationship Id="rId15" Type="http://schemas.openxmlformats.org/officeDocument/2006/relationships/hyperlink" Target="https://tskoli.is/namsbraut/rafvirkjun/" TargetMode="External"/><Relationship Id="rId10" Type="http://schemas.openxmlformats.org/officeDocument/2006/relationships/hyperlink" Target="https://tskoli.is/namsbraut/rafeindavirkjun/" TargetMode="External"/><Relationship Id="rId19" Type="http://schemas.openxmlformats.org/officeDocument/2006/relationships/hyperlink" Target="https://tskoli.is/namsbraut/kvikmyndataekni/" TargetMode="External"/><Relationship Id="rId4" Type="http://schemas.openxmlformats.org/officeDocument/2006/relationships/image" Target="../media/image13.png"/><Relationship Id="rId9" Type="http://schemas.openxmlformats.org/officeDocument/2006/relationships/hyperlink" Target="https://tskoli.is/skoli/raftaekniskolinn/" TargetMode="External"/><Relationship Id="rId14" Type="http://schemas.openxmlformats.org/officeDocument/2006/relationships/hyperlink" Target="https://tskoli.is/namsbraut/veggfodrun-og-dukalogn/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tskoli.is/namsbraut/velstjorn-namsstig-a/" TargetMode="External"/><Relationship Id="rId13" Type="http://schemas.openxmlformats.org/officeDocument/2006/relationships/hyperlink" Target="https://tskoli.is/namsbraut/velstjorn-namsstig-c-studentsprof/" TargetMode="External"/><Relationship Id="rId3" Type="http://schemas.openxmlformats.org/officeDocument/2006/relationships/hyperlink" Target="https://tskoli.is/" TargetMode="External"/><Relationship Id="rId7" Type="http://schemas.openxmlformats.org/officeDocument/2006/relationships/hyperlink" Target="https://tskoli.is/skoli/veltaekniskolinn/" TargetMode="External"/><Relationship Id="rId12" Type="http://schemas.openxmlformats.org/officeDocument/2006/relationships/hyperlink" Target="https://tskoli.is/namsbraut/velstjorn-namsstig-b-velvirkjun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tskoli.is/namsbraut/skipstjorn-namsstig-a/" TargetMode="External"/><Relationship Id="rId11" Type="http://schemas.openxmlformats.org/officeDocument/2006/relationships/hyperlink" Target="https://tskoli.is/namsbraut/skipstjorn-namsstig-d-studentsprof/" TargetMode="External"/><Relationship Id="rId5" Type="http://schemas.openxmlformats.org/officeDocument/2006/relationships/hyperlink" Target="https://tskoli.is/skoli/skipstjornarskolinn/" TargetMode="External"/><Relationship Id="rId15" Type="http://schemas.openxmlformats.org/officeDocument/2006/relationships/hyperlink" Target="https://tskoli.is/wp-content/uploads/2018/09/Flugvirkjun_T%C3%A6knisk%C3%B3lanumA4_7.sept-2018.pdf" TargetMode="External"/><Relationship Id="rId10" Type="http://schemas.openxmlformats.org/officeDocument/2006/relationships/hyperlink" Target="https://tskoli.is/namsbraut/skipstjorn-namsstig-c-3000bt-studentsprof/" TargetMode="External"/><Relationship Id="rId4" Type="http://schemas.openxmlformats.org/officeDocument/2006/relationships/image" Target="../media/image13.png"/><Relationship Id="rId9" Type="http://schemas.openxmlformats.org/officeDocument/2006/relationships/hyperlink" Target="https://tskoli.is/namsbraut/skipstjorn-namsstig-b/" TargetMode="External"/><Relationship Id="rId14" Type="http://schemas.openxmlformats.org/officeDocument/2006/relationships/hyperlink" Target="https://tskoli.is/namsbraut/velstjorn-namsstig-d-studentsprof/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dVI8j3HWvdA" TargetMode="External"/><Relationship Id="rId13" Type="http://schemas.openxmlformats.org/officeDocument/2006/relationships/image" Target="../media/image13.png"/><Relationship Id="rId3" Type="http://schemas.openxmlformats.org/officeDocument/2006/relationships/hyperlink" Target="https://youtu.be/zT9OeUodGvY" TargetMode="External"/><Relationship Id="rId7" Type="http://schemas.openxmlformats.org/officeDocument/2006/relationships/hyperlink" Target="https://youtu.be/SdlS2DyAFTk" TargetMode="External"/><Relationship Id="rId12" Type="http://schemas.openxmlformats.org/officeDocument/2006/relationships/hyperlink" Target="http://www.tskoli.is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youtu.be/pTHoFJ9TpYs" TargetMode="External"/><Relationship Id="rId11" Type="http://schemas.openxmlformats.org/officeDocument/2006/relationships/hyperlink" Target="https://youtu.be/aRbCMK7j0ls" TargetMode="External"/><Relationship Id="rId5" Type="http://schemas.openxmlformats.org/officeDocument/2006/relationships/hyperlink" Target="https://youtu.be/YM760RiJZB4" TargetMode="External"/><Relationship Id="rId10" Type="http://schemas.openxmlformats.org/officeDocument/2006/relationships/hyperlink" Target="https://youtu.be/_MDaycGHkBY" TargetMode="External"/><Relationship Id="rId4" Type="http://schemas.openxmlformats.org/officeDocument/2006/relationships/hyperlink" Target="https://youtu.be/nwVJtIR39Vc" TargetMode="External"/><Relationship Id="rId9" Type="http://schemas.openxmlformats.org/officeDocument/2006/relationships/hyperlink" Target="https://youtu.be/_OPkF5c86bQ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erslo.is/media/brautarlysingar/Althjodabraut.pdf" TargetMode="External"/><Relationship Id="rId13" Type="http://schemas.openxmlformats.org/officeDocument/2006/relationships/hyperlink" Target="https://namskra.is/programmes/7d02ca7b-0629-43eb-96d2-f87cb95923ce" TargetMode="External"/><Relationship Id="rId18" Type="http://schemas.openxmlformats.org/officeDocument/2006/relationships/hyperlink" Target="https://verslo.eplica.is/media/brautarlysingar/Vidskiptabraut_stafraen.pdf" TargetMode="External"/><Relationship Id="rId3" Type="http://schemas.openxmlformats.org/officeDocument/2006/relationships/hyperlink" Target="https://www.verslo.is/" TargetMode="External"/><Relationship Id="rId7" Type="http://schemas.openxmlformats.org/officeDocument/2006/relationships/hyperlink" Target="https://verslo.eplica.is/media/brautarlysingar/Listabraut.pdf" TargetMode="External"/><Relationship Id="rId12" Type="http://schemas.openxmlformats.org/officeDocument/2006/relationships/hyperlink" Target="https://verslo.eplica.is/media/brautarlysingar/Natturubraut_liffraedi.pdf" TargetMode="External"/><Relationship Id="rId17" Type="http://schemas.openxmlformats.org/officeDocument/2006/relationships/hyperlink" Target="https://www.verslo.is/namid/nordur-atlantshafsbekkurinn/" TargetMode="External"/><Relationship Id="rId2" Type="http://schemas.openxmlformats.org/officeDocument/2006/relationships/notesSlide" Target="../notesSlides/notesSlide35.xml"/><Relationship Id="rId16" Type="http://schemas.openxmlformats.org/officeDocument/2006/relationships/hyperlink" Target="https://www.verslo.is/namid/um-nam-i-verslo/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verslo.is/namid/namsframbod-til-studentsprofs/" TargetMode="External"/><Relationship Id="rId11" Type="http://schemas.openxmlformats.org/officeDocument/2006/relationships/hyperlink" Target="http://www.verslo.is/nemendur/namsframbod/vidskiptabraut/" TargetMode="External"/><Relationship Id="rId5" Type="http://schemas.openxmlformats.org/officeDocument/2006/relationships/image" Target="../media/image14.jpg"/><Relationship Id="rId15" Type="http://schemas.openxmlformats.org/officeDocument/2006/relationships/hyperlink" Target="https://verslo.eplica.is/media/brautarlysingar/Vidskiptabraut_hagfraedi.pdf" TargetMode="External"/><Relationship Id="rId10" Type="http://schemas.openxmlformats.org/officeDocument/2006/relationships/hyperlink" Target="https://verslo.eplica.is/media/brautarlysingar/Natturubraut_edlisfraedi.pdf" TargetMode="External"/><Relationship Id="rId4" Type="http://schemas.openxmlformats.org/officeDocument/2006/relationships/hyperlink" Target="http://images.google.is/imgres?imgurl=http://atlas.verslo.is/templates/studentar/merki.gif&amp;imgrefurl=http://atlas.verslo.is/1994/&amp;h=135&amp;w=88&amp;sz=6&amp;hl=is&amp;start=3&amp;um=1&amp;tbnid=OBgbSO4CydEHgM:&amp;tbnh=92&amp;tbnw=60&amp;prev=/images?q=versl%C3%B3+merki&amp;ndsp=20&amp;svnum=10&amp;um=1&amp;hl=is&amp;rls=GGLJ,GGLJ:2006-36,GGLJ:en&amp;sa=N" TargetMode="External"/><Relationship Id="rId9" Type="http://schemas.openxmlformats.org/officeDocument/2006/relationships/hyperlink" Target="https://namskra.is/programmes/8c339ee6-6a59-4510-9705-424b10e02a76" TargetMode="External"/><Relationship Id="rId14" Type="http://schemas.openxmlformats.org/officeDocument/2006/relationships/hyperlink" Target="https://verslo.eplica.is/media/brautarlysingar/Vidskiptabraut_vidskipti.pdf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H118DGhGsg" TargetMode="External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mages.google.is/imgres?imgurl=http://atlas.verslo.is/templates/studentar/merki.gif&amp;imgrefurl=http://atlas.verslo.is/1994/&amp;h=135&amp;w=88&amp;sz=6&amp;hl=is&amp;start=3&amp;um=1&amp;tbnid=OBgbSO4CydEHgM:&amp;tbnh=92&amp;tbnw=60&amp;prev=/images?q=versl%C3%B3+merki&amp;ndsp=20&amp;svnum=10&amp;um=1&amp;hl=is&amp;rls=GGLJ,GGLJ:2006-36,GGLJ:en&amp;sa=N" TargetMode="External"/><Relationship Id="rId5" Type="http://schemas.openxmlformats.org/officeDocument/2006/relationships/hyperlink" Target="https://www.verslo.is/namid/um-nam-i-verslo/" TargetMode="External"/><Relationship Id="rId4" Type="http://schemas.openxmlformats.org/officeDocument/2006/relationships/hyperlink" Target="https://youtu.be/obGRceGNDSo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ilir.net/menntaskolinn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keilir.net/menntaskolinn/menntaskolinn/namsframbod/studentsprof-i-tolvuleikjagerd#inntokuskilyrdi" TargetMode="Externa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hs.is/namid/afrekid/myndasafn/" TargetMode="External"/><Relationship Id="rId13" Type="http://schemas.openxmlformats.org/officeDocument/2006/relationships/hyperlink" Target="https://youtu.be/VJIlrXP2Y8c" TargetMode="External"/><Relationship Id="rId3" Type="http://schemas.openxmlformats.org/officeDocument/2006/relationships/hyperlink" Target="https://youtu.be/Sl4gAPxcCGM" TargetMode="External"/><Relationship Id="rId7" Type="http://schemas.openxmlformats.org/officeDocument/2006/relationships/hyperlink" Target="https://youtu.be/ir2GU51InGs" TargetMode="External"/><Relationship Id="rId12" Type="http://schemas.openxmlformats.org/officeDocument/2006/relationships/hyperlink" Target="https://youtu.be/3u_MhbWWcv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KzEvQMKhdmg" TargetMode="External"/><Relationship Id="rId11" Type="http://schemas.openxmlformats.org/officeDocument/2006/relationships/hyperlink" Target="https://youtu.be/4PDzLltcQpc" TargetMode="External"/><Relationship Id="rId5" Type="http://schemas.openxmlformats.org/officeDocument/2006/relationships/hyperlink" Target="https://youtu.be/VY7liolvl4o" TargetMode="External"/><Relationship Id="rId10" Type="http://schemas.openxmlformats.org/officeDocument/2006/relationships/hyperlink" Target="https://youtu.be/Urr-ZFHAQ2Y" TargetMode="External"/><Relationship Id="rId4" Type="http://schemas.openxmlformats.org/officeDocument/2006/relationships/hyperlink" Target="https://youtu.be/6c3Z9hlXc08" TargetMode="External"/><Relationship Id="rId9" Type="http://schemas.openxmlformats.org/officeDocument/2006/relationships/hyperlink" Target="https://youtu.be/NSEDllsIsts" TargetMode="External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lensborg.is/library/Skrar/Namskra/Flensborg_plakot_A2_VIDSKIPTA%20-%20Copy%20(1).pdf" TargetMode="External"/><Relationship Id="rId13" Type="http://schemas.openxmlformats.org/officeDocument/2006/relationships/hyperlink" Target="https://flensborg.is/library/Skrar/Namskra/Flensborg_plakot_A2_OPIN%20-%20Copy%20(1).pdf" TargetMode="External"/><Relationship Id="rId3" Type="http://schemas.openxmlformats.org/officeDocument/2006/relationships/hyperlink" Target="http://flensborg.is/" TargetMode="External"/><Relationship Id="rId7" Type="http://schemas.openxmlformats.org/officeDocument/2006/relationships/hyperlink" Target="http://flensborg.is/library/Skrar/Umsoknir/felagsvisindabraut.jpg" TargetMode="External"/><Relationship Id="rId12" Type="http://schemas.openxmlformats.org/officeDocument/2006/relationships/hyperlink" Target="https://flensborg.is/library/Skrar/Namskra/Flensborg_plakot_A2_ITHR.pdf" TargetMode="External"/><Relationship Id="rId17" Type="http://schemas.openxmlformats.org/officeDocument/2006/relationships/hyperlink" Target="https://flensborg.is/namid/umsoknir/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flensborg.is/namid/namsbrautir/sersvid-studentsbrauta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flensborg.is/library/Skrar/Namskra/Flensborg_plakot_A2_FELAGS%20-%20Copy%20(1).pdf" TargetMode="External"/><Relationship Id="rId11" Type="http://schemas.openxmlformats.org/officeDocument/2006/relationships/hyperlink" Target="http://flensborg.is/resources/Files/426_11felagsfr-afrekssvid.pdf" TargetMode="External"/><Relationship Id="rId5" Type="http://schemas.openxmlformats.org/officeDocument/2006/relationships/hyperlink" Target="https://flensborg.is/namid/namsbrautir/" TargetMode="External"/><Relationship Id="rId15" Type="http://schemas.openxmlformats.org/officeDocument/2006/relationships/hyperlink" Target="https://flensborg.is/library/Skrar/Namskra/Flensborg_plakot_starfsbraut.pdf" TargetMode="External"/><Relationship Id="rId10" Type="http://schemas.openxmlformats.org/officeDocument/2006/relationships/hyperlink" Target="https://flensborg.is/namid/namsbrautir/undirbuningsnam/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flensborg.is/library/Skrar/Namskra/Flensborg_plakot_A2_RAUN%20-%20Copy%20(1).pdf" TargetMode="External"/><Relationship Id="rId14" Type="http://schemas.openxmlformats.org/officeDocument/2006/relationships/hyperlink" Target="http://flensborg.is/resources/Files/429_1111grunnnam-uppl-fjolm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xyTrggU6pQ?t=13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://flensborg.is/" TargetMode="External"/><Relationship Id="rId5" Type="http://schemas.openxmlformats.org/officeDocument/2006/relationships/hyperlink" Target="https://issuu.com/flensborgarskolinn/docs/flensborg_baekl__1_/12" TargetMode="External"/><Relationship Id="rId4" Type="http://schemas.openxmlformats.org/officeDocument/2006/relationships/hyperlink" Target="https://issuu.com/flensborgarskolinn/docs/flensborg_stora_nytt_kynning_a_a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b.is/namid/felagsvisindabraut/" TargetMode="External"/><Relationship Id="rId13" Type="http://schemas.openxmlformats.org/officeDocument/2006/relationships/hyperlink" Target="https://www.fb.is/namid/starfsbraut/" TargetMode="External"/><Relationship Id="rId18" Type="http://schemas.openxmlformats.org/officeDocument/2006/relationships/hyperlink" Target="https://www.fb.is/namid/husasmidabraut/" TargetMode="External"/><Relationship Id="rId3" Type="http://schemas.openxmlformats.org/officeDocument/2006/relationships/hyperlink" Target="https://www.fb.is/" TargetMode="External"/><Relationship Id="rId21" Type="http://schemas.openxmlformats.org/officeDocument/2006/relationships/hyperlink" Target="https://www.fb.is/namid/fata-og-textilbraut/" TargetMode="External"/><Relationship Id="rId7" Type="http://schemas.openxmlformats.org/officeDocument/2006/relationships/hyperlink" Target="https://www.fb.is/namid/framhaldsskolabraut/" TargetMode="External"/><Relationship Id="rId12" Type="http://schemas.openxmlformats.org/officeDocument/2006/relationships/hyperlink" Target="http://starfsbraut.is/?page_id=5" TargetMode="External"/><Relationship Id="rId17" Type="http://schemas.openxmlformats.org/officeDocument/2006/relationships/hyperlink" Target="http://www.fb.is/namid/namsbrautir/husasmidabraut" TargetMode="External"/><Relationship Id="rId25" Type="http://schemas.openxmlformats.org/officeDocument/2006/relationships/hyperlink" Target="https://www.fb.is/namid/studentsbraut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www.fb.is/sjukralidabraut/" TargetMode="External"/><Relationship Id="rId20" Type="http://schemas.openxmlformats.org/officeDocument/2006/relationships/hyperlink" Target="https://www.fb.is/namid/myndlistarbraut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b.is/namid/" TargetMode="External"/><Relationship Id="rId11" Type="http://schemas.openxmlformats.org/officeDocument/2006/relationships/hyperlink" Target="https://www.fb.is/namid/tolvubraut/" TargetMode="External"/><Relationship Id="rId24" Type="http://schemas.openxmlformats.org/officeDocument/2006/relationships/hyperlink" Target="https://www.fb.is/namid/innritun-og-umsoknir/" TargetMode="External"/><Relationship Id="rId5" Type="http://schemas.openxmlformats.org/officeDocument/2006/relationships/image" Target="../media/image2.png"/><Relationship Id="rId15" Type="http://schemas.openxmlformats.org/officeDocument/2006/relationships/hyperlink" Target="https://www.fb.is/namid/sjukralidabraut/" TargetMode="External"/><Relationship Id="rId23" Type="http://schemas.openxmlformats.org/officeDocument/2006/relationships/hyperlink" Target="https://www.fb.is/opin-braut/" TargetMode="External"/><Relationship Id="rId10" Type="http://schemas.openxmlformats.org/officeDocument/2006/relationships/hyperlink" Target="https://www.fb.is/namid/natturuvisindabraut/" TargetMode="External"/><Relationship Id="rId19" Type="http://schemas.openxmlformats.org/officeDocument/2006/relationships/hyperlink" Target="https://www.fb.is/namid/rafvirkjabraut/" TargetMode="External"/><Relationship Id="rId4" Type="http://schemas.openxmlformats.org/officeDocument/2006/relationships/hyperlink" Target="http://fb.is/default.asp" TargetMode="External"/><Relationship Id="rId9" Type="http://schemas.openxmlformats.org/officeDocument/2006/relationships/hyperlink" Target="https://www.fb.is/namid/ithrottabraut/" TargetMode="External"/><Relationship Id="rId14" Type="http://schemas.openxmlformats.org/officeDocument/2006/relationships/hyperlink" Target="https://www.fb.is/namid/snyrtibraut/" TargetMode="External"/><Relationship Id="rId22" Type="http://schemas.openxmlformats.org/officeDocument/2006/relationships/hyperlink" Target="https://www.fb.is/namid/nyskopun-honnun-og-listir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WIXY4TeDjU4" TargetMode="External"/><Relationship Id="rId13" Type="http://schemas.openxmlformats.org/officeDocument/2006/relationships/hyperlink" Target="https://youtu.be/QBGnn5gouc8" TargetMode="External"/><Relationship Id="rId3" Type="http://schemas.openxmlformats.org/officeDocument/2006/relationships/hyperlink" Target="https://youtu.be/MusiWRs_nMc" TargetMode="External"/><Relationship Id="rId7" Type="http://schemas.openxmlformats.org/officeDocument/2006/relationships/hyperlink" Target="https://youtu.be/nZTN-UDPA6w" TargetMode="External"/><Relationship Id="rId12" Type="http://schemas.openxmlformats.org/officeDocument/2006/relationships/hyperlink" Target="https://youtu.be/M-iVHOdUa0A" TargetMode="External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mi2kcpRKfCg" TargetMode="External"/><Relationship Id="rId11" Type="http://schemas.openxmlformats.org/officeDocument/2006/relationships/hyperlink" Target="https://youtu.be/l5ncNmCQLTE" TargetMode="External"/><Relationship Id="rId5" Type="http://schemas.openxmlformats.org/officeDocument/2006/relationships/hyperlink" Target="https://youtu.be/ijHpWjtXsOQ" TargetMode="External"/><Relationship Id="rId15" Type="http://schemas.openxmlformats.org/officeDocument/2006/relationships/hyperlink" Target="http://fb.is/default.asp" TargetMode="External"/><Relationship Id="rId10" Type="http://schemas.openxmlformats.org/officeDocument/2006/relationships/hyperlink" Target="https://youtu.be/VOQFgarFa4k" TargetMode="External"/><Relationship Id="rId4" Type="http://schemas.openxmlformats.org/officeDocument/2006/relationships/hyperlink" Target="https://www.fb.is/wp-content/uploads/2022/03/FB_FB_Felagsvisindabraut_V.4.mp4" TargetMode="External"/><Relationship Id="rId9" Type="http://schemas.openxmlformats.org/officeDocument/2006/relationships/hyperlink" Target="https://youtu.be/_jtVglKoex0" TargetMode="External"/><Relationship Id="rId14" Type="http://schemas.openxmlformats.org/officeDocument/2006/relationships/hyperlink" Target="https://youtu.be/_KB516t9QK8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mos.is/is/namid/brautir/felags-og-hugvisindabraut" TargetMode="External"/><Relationship Id="rId13" Type="http://schemas.openxmlformats.org/officeDocument/2006/relationships/hyperlink" Target="https://www.fmos.is/is/namid/brautir/opin-studentsbraut-ithrotta-og-lydheilsukjorsvid" TargetMode="External"/><Relationship Id="rId3" Type="http://schemas.openxmlformats.org/officeDocument/2006/relationships/hyperlink" Target="http://www.fmos.is/" TargetMode="External"/><Relationship Id="rId7" Type="http://schemas.openxmlformats.org/officeDocument/2006/relationships/hyperlink" Target="https://www.fmos.is/is/namid/brautir/sernamsbraut" TargetMode="External"/><Relationship Id="rId12" Type="http://schemas.openxmlformats.org/officeDocument/2006/relationships/hyperlink" Target="https://www.fmos.is/is/namid/brautir/opin-studentsbraut-hestakjorsvi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fmos.is/is/namid/brautir/framhaldsskolabraut" TargetMode="External"/><Relationship Id="rId11" Type="http://schemas.openxmlformats.org/officeDocument/2006/relationships/hyperlink" Target="https://www.fmos.is/is/namid/innritun/inntokuskilyrdi" TargetMode="External"/><Relationship Id="rId5" Type="http://schemas.openxmlformats.org/officeDocument/2006/relationships/hyperlink" Target="https://www.fmos.is/is/namid/brautir/brautir" TargetMode="External"/><Relationship Id="rId10" Type="http://schemas.openxmlformats.org/officeDocument/2006/relationships/hyperlink" Target="https://www.fmos.is/is/namid/brautir/opin-studentsbraut-almennt-kjorsvid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fmos.is/is/namid/brautir/natturuvisindabraut" TargetMode="External"/><Relationship Id="rId14" Type="http://schemas.openxmlformats.org/officeDocument/2006/relationships/hyperlink" Target="http://www.fmos.is/namid/namsbrautir/namsbrautir-2012/opin-studentsbraut-20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1389681" y="441918"/>
            <a:ext cx="6632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5400"/>
              <a:buFont typeface="Comic Sans MS"/>
              <a:buNone/>
            </a:pPr>
            <a:r>
              <a:rPr lang="is" sz="5400" b="1" dirty="0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Höfuðborgarsvæðið</a:t>
            </a:r>
            <a:endParaRPr dirty="0"/>
          </a:p>
        </p:txBody>
      </p:sp>
      <p:sp>
        <p:nvSpPr>
          <p:cNvPr id="100" name="Google Shape;100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1</a:t>
            </a:fld>
            <a:endParaRPr/>
          </a:p>
        </p:txBody>
      </p:sp>
      <p:pic>
        <p:nvPicPr>
          <p:cNvPr id="101" name="Google Shape;101;p19" descr="Flensborgarskólinn í Hafnarfirði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54732" y="1757687"/>
            <a:ext cx="1443038" cy="564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 descr="fb-red-logo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98746" y="1757687"/>
            <a:ext cx="1187054" cy="728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86776" y="1757687"/>
            <a:ext cx="1285884" cy="606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 descr="index1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073637" y="1757687"/>
            <a:ext cx="1259681" cy="644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9" descr="F.Á. (Lógó)">
            <a:hlinkClick r:id="rId10"/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6536" y="2879395"/>
            <a:ext cx="964406" cy="528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853280" y="2879395"/>
            <a:ext cx="1686556" cy="488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 descr="min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882173" y="2858315"/>
            <a:ext cx="857597" cy="509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 descr="05gk_mr20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181388" y="2858315"/>
            <a:ext cx="1044178" cy="783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46536" y="3569277"/>
            <a:ext cx="907581" cy="907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9" descr="mh-logo">
            <a:hlinkClick r:id="rId16"/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853281" y="3912338"/>
            <a:ext cx="661320" cy="661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9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02643" y="3912337"/>
            <a:ext cx="879530" cy="492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9" descr="myndlist.jpg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283455" y="3657074"/>
            <a:ext cx="1187391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9">
            <a:hlinkClick r:id="rId20"/>
          </p:cNvPr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872127" y="4023067"/>
            <a:ext cx="1318022" cy="316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9" descr="merki">
            <a:hlinkClick r:id="rId22"/>
          </p:cNvPr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7689572" y="3748690"/>
            <a:ext cx="664419" cy="1018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9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5127547" y="2860015"/>
            <a:ext cx="1403592" cy="58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9" descr="Myndaniðurstaða fyrir menntaskólinn ásbrú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722343" y="4573658"/>
            <a:ext cx="515126" cy="515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9" descr="MyndaniÃ°urstaÃ°a fyrir borgarholtsskÃ³li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10500" y="1926278"/>
            <a:ext cx="1014535" cy="54716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73C88-6F8F-4326-8668-717E5EB038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 dirty="0"/>
              <a:t>Ásthildur Guðlaugsdóttir náms- og starfsráðgjafi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/>
              <a:t>  </a:t>
            </a:r>
            <a:r>
              <a:rPr lang="is" sz="3000" b="1" u="sng">
                <a:solidFill>
                  <a:srgbClr val="548135"/>
                </a:solidFill>
              </a:rPr>
              <a:t>FMos - kynningarefni</a:t>
            </a:r>
            <a:endParaRPr sz="3000" b="1" u="sng">
              <a:solidFill>
                <a:srgbClr val="548135"/>
              </a:solidFill>
            </a:endParaRPr>
          </a:p>
        </p:txBody>
      </p:sp>
      <p:sp>
        <p:nvSpPr>
          <p:cNvPr id="325" name="Google Shape;325;p29"/>
          <p:cNvSpPr txBox="1">
            <a:spLocks noGrp="1"/>
          </p:cNvSpPr>
          <p:nvPr>
            <p:ph type="body" idx="3"/>
          </p:nvPr>
        </p:nvSpPr>
        <p:spPr>
          <a:xfrm>
            <a:off x="907088" y="1171819"/>
            <a:ext cx="7694700" cy="3394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s" sz="3000" u="sng">
                <a:solidFill>
                  <a:schemeClr val="hlink"/>
                </a:solidFill>
                <a:hlinkClick r:id="rId3"/>
              </a:rPr>
              <a:t>Kynning á skólanum</a:t>
            </a:r>
            <a:endParaRPr sz="3000"/>
          </a:p>
        </p:txBody>
      </p:sp>
      <p:pic>
        <p:nvPicPr>
          <p:cNvPr id="326" name="Google Shape;326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3501" y="337924"/>
            <a:ext cx="1285884" cy="6062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92E86-2AB0-D888-3391-12017346BA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10</a:t>
            </a:fld>
            <a:endParaRPr lang="i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0"/>
          <p:cNvSpPr txBox="1">
            <a:spLocks noGrp="1"/>
          </p:cNvSpPr>
          <p:nvPr>
            <p:ph type="ctrTitle"/>
          </p:nvPr>
        </p:nvSpPr>
        <p:spPr>
          <a:xfrm>
            <a:off x="1615525" y="-106704"/>
            <a:ext cx="6210600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is" sz="3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Fjölbrautaskólinn í Garðabæ</a:t>
            </a:r>
            <a:endParaRPr sz="3000">
              <a:solidFill>
                <a:srgbClr val="0000FF"/>
              </a:solidFill>
            </a:endParaRPr>
          </a:p>
        </p:txBody>
      </p:sp>
      <p:pic>
        <p:nvPicPr>
          <p:cNvPr id="332" name="Google Shape;332;p30" descr="index1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8556" y="253436"/>
            <a:ext cx="1259681" cy="644128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30"/>
          <p:cNvSpPr/>
          <p:nvPr/>
        </p:nvSpPr>
        <p:spPr>
          <a:xfrm>
            <a:off x="5760132" y="1177516"/>
            <a:ext cx="1674300" cy="6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Námsbrautir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0"/>
          <p:cNvSpPr/>
          <p:nvPr/>
        </p:nvSpPr>
        <p:spPr>
          <a:xfrm>
            <a:off x="6835593" y="1954872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Alþjóðabrautir</a:t>
            </a:r>
            <a:endParaRPr sz="1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0"/>
          <p:cNvSpPr/>
          <p:nvPr/>
        </p:nvSpPr>
        <p:spPr>
          <a:xfrm>
            <a:off x="6859223" y="2693970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Sérnámsbraut</a:t>
            </a:r>
            <a:endParaRPr sz="1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30"/>
          <p:cNvSpPr/>
          <p:nvPr/>
        </p:nvSpPr>
        <p:spPr>
          <a:xfrm>
            <a:off x="2683350" y="1943535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Hönnunar- og markaðsbraut</a:t>
            </a:r>
            <a:endParaRPr sz="1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30"/>
          <p:cNvSpPr/>
          <p:nvPr/>
        </p:nvSpPr>
        <p:spPr>
          <a:xfrm>
            <a:off x="5192825" y="2717565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Íþróttabraut</a:t>
            </a:r>
            <a:endParaRPr sz="1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p30"/>
          <p:cNvSpPr/>
          <p:nvPr/>
        </p:nvSpPr>
        <p:spPr>
          <a:xfrm>
            <a:off x="1123860" y="3193210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Félagsvísinda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30"/>
          <p:cNvSpPr/>
          <p:nvPr/>
        </p:nvSpPr>
        <p:spPr>
          <a:xfrm>
            <a:off x="8182158" y="2925764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Alþjóða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samskipta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svið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0"/>
          <p:cNvSpPr/>
          <p:nvPr/>
        </p:nvSpPr>
        <p:spPr>
          <a:xfrm>
            <a:off x="8182158" y="2454672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Viðskipta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svið</a:t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30"/>
          <p:cNvSpPr/>
          <p:nvPr/>
        </p:nvSpPr>
        <p:spPr>
          <a:xfrm>
            <a:off x="8182158" y="1516536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Menningar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svið</a:t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30"/>
          <p:cNvSpPr/>
          <p:nvPr/>
        </p:nvSpPr>
        <p:spPr>
          <a:xfrm>
            <a:off x="1123860" y="1931535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Listnámsbraut</a:t>
            </a:r>
            <a:endParaRPr sz="1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30"/>
          <p:cNvSpPr/>
          <p:nvPr/>
        </p:nvSpPr>
        <p:spPr>
          <a:xfrm>
            <a:off x="97746" y="1499513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Fata- og textílsvið</a:t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30"/>
          <p:cNvSpPr/>
          <p:nvPr/>
        </p:nvSpPr>
        <p:spPr>
          <a:xfrm>
            <a:off x="97746" y="1985567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Leiklistar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svið</a:t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30"/>
          <p:cNvSpPr/>
          <p:nvPr/>
        </p:nvSpPr>
        <p:spPr>
          <a:xfrm>
            <a:off x="97746" y="2471621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Myndlista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svið</a:t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30"/>
          <p:cNvSpPr/>
          <p:nvPr/>
        </p:nvSpPr>
        <p:spPr>
          <a:xfrm>
            <a:off x="5185277" y="1943535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Viðskiptabraut</a:t>
            </a:r>
            <a:endParaRPr sz="1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30"/>
          <p:cNvSpPr/>
          <p:nvPr/>
        </p:nvSpPr>
        <p:spPr>
          <a:xfrm>
            <a:off x="5193069" y="3494974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Náttúrufræði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30"/>
          <p:cNvSpPr/>
          <p:nvPr/>
        </p:nvSpPr>
        <p:spPr>
          <a:xfrm>
            <a:off x="4156771" y="3871037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Heilbrigðis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svið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30"/>
          <p:cNvSpPr/>
          <p:nvPr/>
        </p:nvSpPr>
        <p:spPr>
          <a:xfrm>
            <a:off x="4160695" y="3275806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Tæknisvið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0" name="Google Shape;350;p30"/>
          <p:cNvCxnSpPr>
            <a:stCxn id="342" idx="1"/>
          </p:cNvCxnSpPr>
          <p:nvPr/>
        </p:nvCxnSpPr>
        <p:spPr>
          <a:xfrm rot="10800000">
            <a:off x="961860" y="1877535"/>
            <a:ext cx="162000" cy="324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351" name="Google Shape;351;p30"/>
          <p:cNvCxnSpPr>
            <a:stCxn id="342" idx="1"/>
            <a:endCxn id="344" idx="3"/>
          </p:cNvCxnSpPr>
          <p:nvPr/>
        </p:nvCxnSpPr>
        <p:spPr>
          <a:xfrm flipH="1">
            <a:off x="955560" y="2201535"/>
            <a:ext cx="168300" cy="3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352" name="Google Shape;352;p30"/>
          <p:cNvCxnSpPr>
            <a:stCxn id="342" idx="1"/>
          </p:cNvCxnSpPr>
          <p:nvPr/>
        </p:nvCxnSpPr>
        <p:spPr>
          <a:xfrm flipH="1">
            <a:off x="961860" y="2201535"/>
            <a:ext cx="162000" cy="324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353" name="Google Shape;353;p30"/>
          <p:cNvCxnSpPr>
            <a:stCxn id="347" idx="1"/>
            <a:endCxn id="348" idx="3"/>
          </p:cNvCxnSpPr>
          <p:nvPr/>
        </p:nvCxnSpPr>
        <p:spPr>
          <a:xfrm flipH="1">
            <a:off x="5014569" y="3764974"/>
            <a:ext cx="178500" cy="325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354" name="Google Shape;354;p30"/>
          <p:cNvCxnSpPr>
            <a:stCxn id="347" idx="1"/>
            <a:endCxn id="349" idx="3"/>
          </p:cNvCxnSpPr>
          <p:nvPr/>
        </p:nvCxnSpPr>
        <p:spPr>
          <a:xfrm rot="10800000">
            <a:off x="5018469" y="3494974"/>
            <a:ext cx="174600" cy="270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355" name="Google Shape;355;p30"/>
          <p:cNvSpPr txBox="1"/>
          <p:nvPr/>
        </p:nvSpPr>
        <p:spPr>
          <a:xfrm>
            <a:off x="6932249" y="578500"/>
            <a:ext cx="1259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30"/>
          <p:cNvSpPr/>
          <p:nvPr/>
        </p:nvSpPr>
        <p:spPr>
          <a:xfrm>
            <a:off x="2677919" y="3190036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Menntabraut</a:t>
            </a:r>
            <a:endParaRPr sz="1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30"/>
          <p:cNvSpPr/>
          <p:nvPr/>
        </p:nvSpPr>
        <p:spPr>
          <a:xfrm>
            <a:off x="3373672" y="578514"/>
            <a:ext cx="2323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Áfangaskóli - þriggja anna kerfi</a:t>
            </a:r>
            <a:endParaRPr sz="1100"/>
          </a:p>
        </p:txBody>
      </p:sp>
      <p:sp>
        <p:nvSpPr>
          <p:cNvPr id="358" name="Google Shape;358;p30"/>
          <p:cNvSpPr/>
          <p:nvPr/>
        </p:nvSpPr>
        <p:spPr>
          <a:xfrm>
            <a:off x="8182158" y="1047468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List- og verkgreina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svið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30"/>
          <p:cNvSpPr/>
          <p:nvPr/>
        </p:nvSpPr>
        <p:spPr>
          <a:xfrm>
            <a:off x="8182158" y="1985604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Íþróttasvið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30"/>
          <p:cNvSpPr/>
          <p:nvPr/>
        </p:nvSpPr>
        <p:spPr>
          <a:xfrm>
            <a:off x="1615525" y="1177516"/>
            <a:ext cx="1674300" cy="6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Námsbrautir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30"/>
          <p:cNvSpPr/>
          <p:nvPr/>
        </p:nvSpPr>
        <p:spPr>
          <a:xfrm>
            <a:off x="4122959" y="1499716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Hönnunar svið</a:t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30"/>
          <p:cNvSpPr/>
          <p:nvPr/>
        </p:nvSpPr>
        <p:spPr>
          <a:xfrm>
            <a:off x="4122683" y="1991490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Markaðs svið</a:t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30"/>
          <p:cNvSpPr/>
          <p:nvPr/>
        </p:nvSpPr>
        <p:spPr>
          <a:xfrm>
            <a:off x="4122683" y="2485513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Fata- og textílsvið</a:t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4" name="Google Shape;364;p30"/>
          <p:cNvCxnSpPr>
            <a:stCxn id="334" idx="3"/>
            <a:endCxn id="358" idx="1"/>
          </p:cNvCxnSpPr>
          <p:nvPr/>
        </p:nvCxnSpPr>
        <p:spPr>
          <a:xfrm rot="10800000" flipH="1">
            <a:off x="7969893" y="1266672"/>
            <a:ext cx="212400" cy="958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65" name="Google Shape;365;p30"/>
          <p:cNvCxnSpPr>
            <a:stCxn id="334" idx="3"/>
            <a:endCxn id="341" idx="1"/>
          </p:cNvCxnSpPr>
          <p:nvPr/>
        </p:nvCxnSpPr>
        <p:spPr>
          <a:xfrm rot="10800000" flipH="1">
            <a:off x="7969893" y="1735572"/>
            <a:ext cx="212400" cy="489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66" name="Google Shape;366;p30"/>
          <p:cNvCxnSpPr>
            <a:stCxn id="334" idx="3"/>
            <a:endCxn id="359" idx="1"/>
          </p:cNvCxnSpPr>
          <p:nvPr/>
        </p:nvCxnSpPr>
        <p:spPr>
          <a:xfrm rot="10800000" flipH="1">
            <a:off x="7969893" y="2204772"/>
            <a:ext cx="212400" cy="20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67" name="Google Shape;367;p30"/>
          <p:cNvCxnSpPr>
            <a:stCxn id="334" idx="3"/>
            <a:endCxn id="340" idx="1"/>
          </p:cNvCxnSpPr>
          <p:nvPr/>
        </p:nvCxnSpPr>
        <p:spPr>
          <a:xfrm>
            <a:off x="7969893" y="2224872"/>
            <a:ext cx="212400" cy="449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68" name="Google Shape;368;p30"/>
          <p:cNvCxnSpPr>
            <a:stCxn id="334" idx="3"/>
            <a:endCxn id="339" idx="1"/>
          </p:cNvCxnSpPr>
          <p:nvPr/>
        </p:nvCxnSpPr>
        <p:spPr>
          <a:xfrm>
            <a:off x="7969893" y="2224872"/>
            <a:ext cx="212400" cy="920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69" name="Google Shape;369;p30"/>
          <p:cNvCxnSpPr/>
          <p:nvPr/>
        </p:nvCxnSpPr>
        <p:spPr>
          <a:xfrm>
            <a:off x="6670414" y="1825058"/>
            <a:ext cx="0" cy="115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0" name="Google Shape;370;p30"/>
          <p:cNvCxnSpPr>
            <a:endCxn id="334" idx="1"/>
          </p:cNvCxnSpPr>
          <p:nvPr/>
        </p:nvCxnSpPr>
        <p:spPr>
          <a:xfrm>
            <a:off x="6669393" y="2224872"/>
            <a:ext cx="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71" name="Google Shape;371;p30"/>
          <p:cNvCxnSpPr/>
          <p:nvPr/>
        </p:nvCxnSpPr>
        <p:spPr>
          <a:xfrm>
            <a:off x="6495956" y="1807538"/>
            <a:ext cx="6900" cy="1948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2" name="Google Shape;372;p30"/>
          <p:cNvCxnSpPr/>
          <p:nvPr/>
        </p:nvCxnSpPr>
        <p:spPr>
          <a:xfrm flipH="1">
            <a:off x="6320379" y="2982307"/>
            <a:ext cx="174300" cy="3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73" name="Google Shape;373;p30"/>
          <p:cNvCxnSpPr>
            <a:stCxn id="336" idx="3"/>
            <a:endCxn id="361" idx="1"/>
          </p:cNvCxnSpPr>
          <p:nvPr/>
        </p:nvCxnSpPr>
        <p:spPr>
          <a:xfrm rot="10800000" flipH="1">
            <a:off x="3817650" y="1718835"/>
            <a:ext cx="305400" cy="494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74" name="Google Shape;374;p30"/>
          <p:cNvCxnSpPr>
            <a:stCxn id="336" idx="3"/>
            <a:endCxn id="362" idx="1"/>
          </p:cNvCxnSpPr>
          <p:nvPr/>
        </p:nvCxnSpPr>
        <p:spPr>
          <a:xfrm rot="10800000" flipH="1">
            <a:off x="3817650" y="2210535"/>
            <a:ext cx="305100" cy="3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75" name="Google Shape;375;p30"/>
          <p:cNvCxnSpPr>
            <a:stCxn id="336" idx="3"/>
            <a:endCxn id="363" idx="1"/>
          </p:cNvCxnSpPr>
          <p:nvPr/>
        </p:nvCxnSpPr>
        <p:spPr>
          <a:xfrm>
            <a:off x="3817650" y="2213535"/>
            <a:ext cx="305100" cy="491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76" name="Google Shape;376;p30"/>
          <p:cNvCxnSpPr/>
          <p:nvPr/>
        </p:nvCxnSpPr>
        <p:spPr>
          <a:xfrm flipH="1">
            <a:off x="6313863" y="2213565"/>
            <a:ext cx="174300" cy="3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77" name="Google Shape;377;p30"/>
          <p:cNvCxnSpPr/>
          <p:nvPr/>
        </p:nvCxnSpPr>
        <p:spPr>
          <a:xfrm flipH="1">
            <a:off x="6319560" y="3755811"/>
            <a:ext cx="174300" cy="3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78" name="Google Shape;378;p30"/>
          <p:cNvCxnSpPr/>
          <p:nvPr/>
        </p:nvCxnSpPr>
        <p:spPr>
          <a:xfrm>
            <a:off x="6669489" y="2975350"/>
            <a:ext cx="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79" name="Google Shape;379;p30"/>
          <p:cNvCxnSpPr/>
          <p:nvPr/>
        </p:nvCxnSpPr>
        <p:spPr>
          <a:xfrm>
            <a:off x="2408675" y="1540298"/>
            <a:ext cx="6900" cy="1948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0" name="Google Shape;380;p30"/>
          <p:cNvCxnSpPr/>
          <p:nvPr/>
        </p:nvCxnSpPr>
        <p:spPr>
          <a:xfrm flipH="1">
            <a:off x="2226627" y="2190712"/>
            <a:ext cx="174300" cy="3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81" name="Google Shape;381;p30"/>
          <p:cNvCxnSpPr/>
          <p:nvPr/>
        </p:nvCxnSpPr>
        <p:spPr>
          <a:xfrm flipH="1">
            <a:off x="2249981" y="3485664"/>
            <a:ext cx="174300" cy="3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82" name="Google Shape;382;p30"/>
          <p:cNvCxnSpPr/>
          <p:nvPr/>
        </p:nvCxnSpPr>
        <p:spPr>
          <a:xfrm>
            <a:off x="2522975" y="1654598"/>
            <a:ext cx="4200" cy="1840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3" name="Google Shape;383;p30"/>
          <p:cNvCxnSpPr/>
          <p:nvPr/>
        </p:nvCxnSpPr>
        <p:spPr>
          <a:xfrm>
            <a:off x="2517247" y="2190712"/>
            <a:ext cx="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84" name="Google Shape;384;p30"/>
          <p:cNvCxnSpPr/>
          <p:nvPr/>
        </p:nvCxnSpPr>
        <p:spPr>
          <a:xfrm>
            <a:off x="2517247" y="3494974"/>
            <a:ext cx="166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22C580-3564-49ED-CA76-ADAC190225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11</a:t>
            </a:fld>
            <a:endParaRPr lang="i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1"/>
          <p:cNvSpPr txBox="1">
            <a:spLocks noGrp="1"/>
          </p:cNvSpPr>
          <p:nvPr>
            <p:ph type="ctrTitle"/>
          </p:nvPr>
        </p:nvSpPr>
        <p:spPr>
          <a:xfrm>
            <a:off x="1228031" y="253439"/>
            <a:ext cx="6858000" cy="94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b="1" u="sng">
                <a:solidFill>
                  <a:srgbClr val="0070C0"/>
                </a:solidFill>
              </a:rPr>
              <a:t>FG - kynningarefni</a:t>
            </a:r>
            <a:endParaRPr b="1" u="sng">
              <a:solidFill>
                <a:srgbClr val="0070C0"/>
              </a:solidFill>
            </a:endParaRPr>
          </a:p>
        </p:txBody>
      </p:sp>
      <p:sp>
        <p:nvSpPr>
          <p:cNvPr id="391" name="Google Shape;391;p31"/>
          <p:cNvSpPr txBox="1">
            <a:spLocks noGrp="1"/>
          </p:cNvSpPr>
          <p:nvPr>
            <p:ph type="subTitle" idx="1"/>
          </p:nvPr>
        </p:nvSpPr>
        <p:spPr>
          <a:xfrm>
            <a:off x="1143000" y="1615986"/>
            <a:ext cx="6858000" cy="281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3100" u="sng">
                <a:solidFill>
                  <a:schemeClr val="hlink"/>
                </a:solidFill>
                <a:hlinkClick r:id="rId3"/>
              </a:rPr>
              <a:t>Kynningarmyndband</a:t>
            </a:r>
            <a:endParaRPr sz="3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3100" u="sng">
                <a:solidFill>
                  <a:schemeClr val="hlink"/>
                </a:solidFill>
                <a:hlinkClick r:id="rId4"/>
              </a:rPr>
              <a:t>Spurt og svarað</a:t>
            </a:r>
            <a:endParaRPr sz="3100"/>
          </a:p>
        </p:txBody>
      </p:sp>
      <p:pic>
        <p:nvPicPr>
          <p:cNvPr id="392" name="Google Shape;392;p31" descr="index1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1900" y="553642"/>
            <a:ext cx="1259681" cy="6441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9B221B-789A-5BE4-56DC-0B6CA916FA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12</a:t>
            </a:fld>
            <a:endParaRPr lang="i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2"/>
          <p:cNvSpPr txBox="1">
            <a:spLocks noGrp="1"/>
          </p:cNvSpPr>
          <p:nvPr>
            <p:ph type="title"/>
          </p:nvPr>
        </p:nvSpPr>
        <p:spPr>
          <a:xfrm>
            <a:off x="1493658" y="0"/>
            <a:ext cx="6172200" cy="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is" sz="3000"/>
              <a:t>         </a:t>
            </a:r>
            <a:r>
              <a:rPr lang="is" sz="3000" u="sng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Fjölbrautaskólinn við Ármúla</a:t>
            </a:r>
            <a:endParaRPr sz="3000">
              <a:solidFill>
                <a:srgbClr val="0070C0"/>
              </a:solidFill>
            </a:endParaRPr>
          </a:p>
        </p:txBody>
      </p:sp>
      <p:sp>
        <p:nvSpPr>
          <p:cNvPr id="399" name="Google Shape;399;p32"/>
          <p:cNvSpPr txBox="1">
            <a:spLocks noGrp="1"/>
          </p:cNvSpPr>
          <p:nvPr>
            <p:ph type="sldNum" idx="12"/>
          </p:nvPr>
        </p:nvSpPr>
        <p:spPr>
          <a:xfrm>
            <a:off x="4914900" y="3512939"/>
            <a:ext cx="1600200" cy="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13</a:t>
            </a:fld>
            <a:endParaRPr/>
          </a:p>
        </p:txBody>
      </p:sp>
      <p:pic>
        <p:nvPicPr>
          <p:cNvPr id="400" name="Google Shape;400;p32" descr="F.Á. (Lógó)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5748" y="250096"/>
            <a:ext cx="964406" cy="528638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32"/>
          <p:cNvSpPr/>
          <p:nvPr/>
        </p:nvSpPr>
        <p:spPr>
          <a:xfrm>
            <a:off x="3776661" y="4130571"/>
            <a:ext cx="12966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Sérnámsbraut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32"/>
          <p:cNvSpPr/>
          <p:nvPr/>
        </p:nvSpPr>
        <p:spPr>
          <a:xfrm>
            <a:off x="1931721" y="935517"/>
            <a:ext cx="1592700" cy="525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Heilbrigðis-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skólinn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32"/>
          <p:cNvSpPr/>
          <p:nvPr/>
        </p:nvSpPr>
        <p:spPr>
          <a:xfrm>
            <a:off x="2846344" y="2137903"/>
            <a:ext cx="1341300" cy="492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Lyfjatæknabraut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32"/>
          <p:cNvSpPr/>
          <p:nvPr/>
        </p:nvSpPr>
        <p:spPr>
          <a:xfrm>
            <a:off x="2846375" y="3271390"/>
            <a:ext cx="1341300" cy="51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Heilbrigðisritara</a:t>
            </a:r>
            <a:endParaRPr sz="12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32"/>
          <p:cNvSpPr/>
          <p:nvPr/>
        </p:nvSpPr>
        <p:spPr>
          <a:xfrm>
            <a:off x="2852882" y="2695929"/>
            <a:ext cx="1341300" cy="48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Heilsunuddbraut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32"/>
          <p:cNvSpPr/>
          <p:nvPr/>
        </p:nvSpPr>
        <p:spPr>
          <a:xfrm>
            <a:off x="1114051" y="2134126"/>
            <a:ext cx="1341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Sjúkraliðabraut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32"/>
          <p:cNvSpPr/>
          <p:nvPr/>
        </p:nvSpPr>
        <p:spPr>
          <a:xfrm>
            <a:off x="5166067" y="919887"/>
            <a:ext cx="16008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 til stúdentsprófs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8" name="Google Shape;408;p32"/>
          <p:cNvSpPr/>
          <p:nvPr/>
        </p:nvSpPr>
        <p:spPr>
          <a:xfrm>
            <a:off x="4383706" y="1568348"/>
            <a:ext cx="1350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Félagsfræða 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32"/>
          <p:cNvSpPr/>
          <p:nvPr/>
        </p:nvSpPr>
        <p:spPr>
          <a:xfrm>
            <a:off x="4383706" y="2108408"/>
            <a:ext cx="1350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Náttúrufræði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0" name="Google Shape;410;p32"/>
          <p:cNvSpPr/>
          <p:nvPr/>
        </p:nvSpPr>
        <p:spPr>
          <a:xfrm>
            <a:off x="4385582" y="2648468"/>
            <a:ext cx="1350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Hugvísinda- og málabraut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32"/>
          <p:cNvSpPr/>
          <p:nvPr/>
        </p:nvSpPr>
        <p:spPr>
          <a:xfrm>
            <a:off x="6176880" y="2707343"/>
            <a:ext cx="1350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Viðskipta- og 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hagfræðibraut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32"/>
          <p:cNvSpPr/>
          <p:nvPr/>
        </p:nvSpPr>
        <p:spPr>
          <a:xfrm>
            <a:off x="5460172" y="4081213"/>
            <a:ext cx="1340400" cy="480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Almenn námsbraut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32"/>
          <p:cNvSpPr/>
          <p:nvPr/>
        </p:nvSpPr>
        <p:spPr>
          <a:xfrm>
            <a:off x="6176882" y="1576796"/>
            <a:ext cx="13020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Nýsköpunar- og listabraut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4" name="Google Shape;414;p32"/>
          <p:cNvCxnSpPr/>
          <p:nvPr/>
        </p:nvCxnSpPr>
        <p:spPr>
          <a:xfrm>
            <a:off x="2584855" y="2061995"/>
            <a:ext cx="600" cy="1455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5" name="Google Shape;415;p32"/>
          <p:cNvCxnSpPr/>
          <p:nvPr/>
        </p:nvCxnSpPr>
        <p:spPr>
          <a:xfrm>
            <a:off x="5868143" y="1459947"/>
            <a:ext cx="0" cy="1396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6" name="Google Shape;416;p32"/>
          <p:cNvSpPr/>
          <p:nvPr/>
        </p:nvSpPr>
        <p:spPr>
          <a:xfrm>
            <a:off x="1113872" y="2712461"/>
            <a:ext cx="1341600" cy="519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Tanntæknabraut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17" name="Google Shape;417;p32"/>
          <p:cNvCxnSpPr/>
          <p:nvPr/>
        </p:nvCxnSpPr>
        <p:spPr>
          <a:xfrm flipH="1">
            <a:off x="2712621" y="2052216"/>
            <a:ext cx="6600" cy="1475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8" name="Google Shape;418;p32"/>
          <p:cNvSpPr/>
          <p:nvPr/>
        </p:nvSpPr>
        <p:spPr>
          <a:xfrm>
            <a:off x="2039775" y="4118759"/>
            <a:ext cx="1350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Viðbótarnám til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stúdentsprófs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32"/>
          <p:cNvSpPr txBox="1"/>
          <p:nvPr/>
        </p:nvSpPr>
        <p:spPr>
          <a:xfrm>
            <a:off x="6629163" y="562760"/>
            <a:ext cx="1632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32"/>
          <p:cNvSpPr/>
          <p:nvPr/>
        </p:nvSpPr>
        <p:spPr>
          <a:xfrm>
            <a:off x="2057272" y="1554641"/>
            <a:ext cx="1341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Grunnnám heilbrigðisgreina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p32"/>
          <p:cNvSpPr/>
          <p:nvPr/>
        </p:nvSpPr>
        <p:spPr>
          <a:xfrm>
            <a:off x="6160853" y="2138811"/>
            <a:ext cx="1350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Íþrótta- og heilbrigðisbraut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22" name="Google Shape;422;p32"/>
          <p:cNvCxnSpPr>
            <a:endCxn id="404" idx="1"/>
          </p:cNvCxnSpPr>
          <p:nvPr/>
        </p:nvCxnSpPr>
        <p:spPr>
          <a:xfrm>
            <a:off x="2713475" y="3527290"/>
            <a:ext cx="132900" cy="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23" name="Google Shape;423;p32"/>
          <p:cNvCxnSpPr/>
          <p:nvPr/>
        </p:nvCxnSpPr>
        <p:spPr>
          <a:xfrm>
            <a:off x="2723450" y="2391137"/>
            <a:ext cx="132900" cy="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24" name="Google Shape;424;p32"/>
          <p:cNvCxnSpPr/>
          <p:nvPr/>
        </p:nvCxnSpPr>
        <p:spPr>
          <a:xfrm>
            <a:off x="2837750" y="2505437"/>
            <a:ext cx="132900" cy="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25" name="Google Shape;425;p32"/>
          <p:cNvCxnSpPr>
            <a:endCxn id="405" idx="1"/>
          </p:cNvCxnSpPr>
          <p:nvPr/>
        </p:nvCxnSpPr>
        <p:spPr>
          <a:xfrm>
            <a:off x="2714882" y="2937129"/>
            <a:ext cx="138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26" name="Google Shape;426;p32"/>
          <p:cNvCxnSpPr/>
          <p:nvPr/>
        </p:nvCxnSpPr>
        <p:spPr>
          <a:xfrm rot="10800000">
            <a:off x="2447652" y="2391137"/>
            <a:ext cx="133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27" name="Google Shape;427;p32"/>
          <p:cNvCxnSpPr/>
          <p:nvPr/>
        </p:nvCxnSpPr>
        <p:spPr>
          <a:xfrm flipH="1">
            <a:off x="2443370" y="2934740"/>
            <a:ext cx="133500" cy="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28" name="Google Shape;428;p32"/>
          <p:cNvCxnSpPr/>
          <p:nvPr/>
        </p:nvCxnSpPr>
        <p:spPr>
          <a:xfrm rot="10800000">
            <a:off x="5734643" y="1818794"/>
            <a:ext cx="133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29" name="Google Shape;429;p32"/>
          <p:cNvCxnSpPr/>
          <p:nvPr/>
        </p:nvCxnSpPr>
        <p:spPr>
          <a:xfrm rot="10800000">
            <a:off x="5734643" y="2328723"/>
            <a:ext cx="133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30" name="Google Shape;430;p32"/>
          <p:cNvCxnSpPr/>
          <p:nvPr/>
        </p:nvCxnSpPr>
        <p:spPr>
          <a:xfrm rot="10800000">
            <a:off x="5734643" y="2856805"/>
            <a:ext cx="133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31" name="Google Shape;431;p32"/>
          <p:cNvCxnSpPr>
            <a:stCxn id="421" idx="1"/>
          </p:cNvCxnSpPr>
          <p:nvPr/>
        </p:nvCxnSpPr>
        <p:spPr>
          <a:xfrm rot="10800000" flipH="1">
            <a:off x="6160853" y="2329311"/>
            <a:ext cx="24900" cy="52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32" name="Google Shape;432;p32"/>
          <p:cNvSpPr/>
          <p:nvPr/>
        </p:nvSpPr>
        <p:spPr>
          <a:xfrm>
            <a:off x="3928838" y="534525"/>
            <a:ext cx="130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sp>
        <p:nvSpPr>
          <p:cNvPr id="433" name="Google Shape;433;p32"/>
          <p:cNvSpPr/>
          <p:nvPr/>
        </p:nvSpPr>
        <p:spPr>
          <a:xfrm>
            <a:off x="1113909" y="3324076"/>
            <a:ext cx="1341600" cy="519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Sótthreinsitæknir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4" name="Google Shape;434;p32"/>
          <p:cNvSpPr/>
          <p:nvPr/>
        </p:nvSpPr>
        <p:spPr>
          <a:xfrm>
            <a:off x="6176852" y="3320806"/>
            <a:ext cx="1350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Opin námsbraut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35" name="Google Shape;435;p32"/>
          <p:cNvCxnSpPr/>
          <p:nvPr/>
        </p:nvCxnSpPr>
        <p:spPr>
          <a:xfrm>
            <a:off x="6166805" y="2443023"/>
            <a:ext cx="132900" cy="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36" name="Google Shape;436;p32"/>
          <p:cNvCxnSpPr/>
          <p:nvPr/>
        </p:nvCxnSpPr>
        <p:spPr>
          <a:xfrm rot="10800000" flipH="1">
            <a:off x="6021846" y="1418412"/>
            <a:ext cx="1500" cy="217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7" name="Google Shape;437;p32"/>
          <p:cNvCxnSpPr/>
          <p:nvPr/>
        </p:nvCxnSpPr>
        <p:spPr>
          <a:xfrm>
            <a:off x="2837750" y="2505437"/>
            <a:ext cx="132900" cy="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38" name="Google Shape;438;p32"/>
          <p:cNvCxnSpPr/>
          <p:nvPr/>
        </p:nvCxnSpPr>
        <p:spPr>
          <a:xfrm>
            <a:off x="6021838" y="3583381"/>
            <a:ext cx="132900" cy="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39" name="Google Shape;439;p32"/>
          <p:cNvCxnSpPr/>
          <p:nvPr/>
        </p:nvCxnSpPr>
        <p:spPr>
          <a:xfrm>
            <a:off x="6021847" y="2359062"/>
            <a:ext cx="132900" cy="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40" name="Google Shape;440;p32"/>
          <p:cNvCxnSpPr/>
          <p:nvPr/>
        </p:nvCxnSpPr>
        <p:spPr>
          <a:xfrm>
            <a:off x="6033557" y="2891168"/>
            <a:ext cx="132900" cy="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41" name="Google Shape;441;p32"/>
          <p:cNvCxnSpPr/>
          <p:nvPr/>
        </p:nvCxnSpPr>
        <p:spPr>
          <a:xfrm>
            <a:off x="6021847" y="1826965"/>
            <a:ext cx="132900" cy="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42" name="Google Shape;442;p32"/>
          <p:cNvCxnSpPr/>
          <p:nvPr/>
        </p:nvCxnSpPr>
        <p:spPr>
          <a:xfrm flipH="1">
            <a:off x="2447692" y="3526790"/>
            <a:ext cx="133500" cy="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33"/>
          <p:cNvSpPr txBox="1">
            <a:spLocks noGrp="1"/>
          </p:cNvSpPr>
          <p:nvPr>
            <p:ph type="title"/>
          </p:nvPr>
        </p:nvSpPr>
        <p:spPr>
          <a:xfrm>
            <a:off x="1411825" y="160209"/>
            <a:ext cx="6172200" cy="643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None/>
            </a:pPr>
            <a:r>
              <a:rPr lang="is" sz="4500" b="1" u="sng">
                <a:solidFill>
                  <a:srgbClr val="0070C0"/>
                </a:solidFill>
              </a:rPr>
              <a:t>FÁ - kynningarefni</a:t>
            </a:r>
            <a:endParaRPr/>
          </a:p>
        </p:txBody>
      </p:sp>
      <p:sp>
        <p:nvSpPr>
          <p:cNvPr id="449" name="Google Shape;449;p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158200" cy="37599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3"/>
              </a:rPr>
              <a:t>Kynningarmyndband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4"/>
              </a:rPr>
              <a:t>Kynning á skólanum - glærur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5"/>
              </a:rPr>
              <a:t>Introduction of the school - slides in english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6"/>
              </a:rPr>
              <a:t>Youtube síða skólans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7"/>
              </a:rPr>
              <a:t>Myndbrot úr starfsþjálfun nemenda á heilbrigðisbrautum</a:t>
            </a:r>
            <a:endParaRPr/>
          </a:p>
        </p:txBody>
      </p:sp>
      <p:pic>
        <p:nvPicPr>
          <p:cNvPr id="450" name="Google Shape;450;p33" descr="F.Á. (Lógó)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60048" y="217483"/>
            <a:ext cx="964406" cy="5286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75F00-D988-7636-DCBF-6AC50A4DA3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14</a:t>
            </a:fld>
            <a:endParaRPr lang="i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34"/>
          <p:cNvSpPr txBox="1">
            <a:spLocks noGrp="1"/>
          </p:cNvSpPr>
          <p:nvPr>
            <p:ph type="title"/>
          </p:nvPr>
        </p:nvSpPr>
        <p:spPr>
          <a:xfrm>
            <a:off x="1447800" y="138953"/>
            <a:ext cx="6172200" cy="7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None/>
            </a:pPr>
            <a:r>
              <a:rPr lang="is" sz="3150" b="1" u="sng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</a:t>
            </a:r>
            <a:br>
              <a:rPr lang="is" sz="3150" b="1" u="sng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is" sz="3150" b="1" u="sng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Kvennaskólinn í Reykjavík</a:t>
            </a:r>
            <a:endParaRPr sz="3150" b="1" u="sng">
              <a:solidFill>
                <a:srgbClr val="00B050"/>
              </a:solidFill>
            </a:endParaRPr>
          </a:p>
        </p:txBody>
      </p:sp>
      <p:grpSp>
        <p:nvGrpSpPr>
          <p:cNvPr id="456" name="Google Shape;456;p34"/>
          <p:cNvGrpSpPr/>
          <p:nvPr/>
        </p:nvGrpSpPr>
        <p:grpSpPr>
          <a:xfrm>
            <a:off x="1155131" y="1709414"/>
            <a:ext cx="6617688" cy="2507808"/>
            <a:chOff x="3173" y="383138"/>
            <a:chExt cx="8823584" cy="3162431"/>
          </a:xfrm>
        </p:grpSpPr>
        <p:sp>
          <p:nvSpPr>
            <p:cNvPr id="457" name="Google Shape;457;p34"/>
            <p:cNvSpPr/>
            <p:nvPr/>
          </p:nvSpPr>
          <p:spPr>
            <a:xfrm>
              <a:off x="2406329" y="383138"/>
              <a:ext cx="4017300" cy="1068900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FF"/>
                </a:solidFill>
              </a:endParaRPr>
            </a:p>
          </p:txBody>
        </p:sp>
        <p:sp>
          <p:nvSpPr>
            <p:cNvPr id="458" name="Google Shape;458;p34"/>
            <p:cNvSpPr txBox="1"/>
            <p:nvPr/>
          </p:nvSpPr>
          <p:spPr>
            <a:xfrm>
              <a:off x="2437636" y="414445"/>
              <a:ext cx="3954600" cy="10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1450" tIns="131450" rIns="131450" bIns="1314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0"/>
                <a:buFont typeface="Calibri"/>
                <a:buNone/>
              </a:pPr>
              <a:r>
                <a:rPr lang="is" sz="3500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Námsbrautir</a:t>
              </a:r>
              <a:endParaRPr sz="35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34"/>
            <p:cNvSpPr/>
            <p:nvPr/>
          </p:nvSpPr>
          <p:spPr>
            <a:xfrm>
              <a:off x="3173" y="2261569"/>
              <a:ext cx="2785200" cy="1284000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FF"/>
                </a:solidFill>
              </a:endParaRPr>
            </a:p>
          </p:txBody>
        </p:sp>
        <p:sp>
          <p:nvSpPr>
            <p:cNvPr id="460" name="Google Shape;460;p34"/>
            <p:cNvSpPr txBox="1"/>
            <p:nvPr/>
          </p:nvSpPr>
          <p:spPr>
            <a:xfrm>
              <a:off x="40782" y="2299178"/>
              <a:ext cx="2709900" cy="120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is" sz="2100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Félagsvísinda</a:t>
              </a:r>
              <a:endParaRPr sz="2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is" sz="2100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braut</a:t>
              </a:r>
              <a:endParaRPr sz="2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34"/>
            <p:cNvSpPr/>
            <p:nvPr/>
          </p:nvSpPr>
          <p:spPr>
            <a:xfrm>
              <a:off x="3022365" y="2261569"/>
              <a:ext cx="2785200" cy="1282200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FF"/>
                </a:solidFill>
              </a:endParaRPr>
            </a:p>
          </p:txBody>
        </p:sp>
        <p:sp>
          <p:nvSpPr>
            <p:cNvPr id="462" name="Google Shape;462;p34"/>
            <p:cNvSpPr txBox="1"/>
            <p:nvPr/>
          </p:nvSpPr>
          <p:spPr>
            <a:xfrm>
              <a:off x="3059915" y="2299119"/>
              <a:ext cx="2710200" cy="120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is" sz="2100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Hugvísinda</a:t>
              </a:r>
              <a:endParaRPr sz="2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is" sz="2100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braut</a:t>
              </a:r>
              <a:endParaRPr sz="2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34"/>
            <p:cNvSpPr/>
            <p:nvPr/>
          </p:nvSpPr>
          <p:spPr>
            <a:xfrm>
              <a:off x="6041557" y="2261569"/>
              <a:ext cx="2785200" cy="1207500"/>
            </a:xfrm>
            <a:prstGeom prst="roundRect">
              <a:avLst>
                <a:gd name="adj" fmla="val 10000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00FF"/>
                </a:solidFill>
              </a:endParaRPr>
            </a:p>
          </p:txBody>
        </p:sp>
        <p:sp>
          <p:nvSpPr>
            <p:cNvPr id="464" name="Google Shape;464;p34"/>
            <p:cNvSpPr txBox="1"/>
            <p:nvPr/>
          </p:nvSpPr>
          <p:spPr>
            <a:xfrm>
              <a:off x="6076922" y="2296934"/>
              <a:ext cx="2714400" cy="113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is" sz="2100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Náttúruvísinda</a:t>
              </a:r>
              <a:endParaRPr sz="2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is" sz="2100" u="sng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braut</a:t>
              </a:r>
              <a:endParaRPr sz="2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5" name="Google Shape;465;p34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15</a:t>
            </a:fld>
            <a:endParaRPr/>
          </a:p>
        </p:txBody>
      </p:sp>
      <p:pic>
        <p:nvPicPr>
          <p:cNvPr id="466" name="Google Shape;466;p3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54075" y="471250"/>
            <a:ext cx="1515575" cy="650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7" name="Google Shape;467;p34"/>
          <p:cNvCxnSpPr/>
          <p:nvPr/>
        </p:nvCxnSpPr>
        <p:spPr>
          <a:xfrm flipH="1">
            <a:off x="2799439" y="2652947"/>
            <a:ext cx="1674300" cy="540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468" name="Google Shape;468;p34"/>
          <p:cNvCxnSpPr/>
          <p:nvPr/>
        </p:nvCxnSpPr>
        <p:spPr>
          <a:xfrm>
            <a:off x="4473739" y="2652947"/>
            <a:ext cx="1782300" cy="540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469" name="Google Shape;469;p34"/>
          <p:cNvCxnSpPr/>
          <p:nvPr/>
        </p:nvCxnSpPr>
        <p:spPr>
          <a:xfrm>
            <a:off x="4473739" y="2652947"/>
            <a:ext cx="0" cy="540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470" name="Google Shape;470;p34"/>
          <p:cNvSpPr txBox="1"/>
          <p:nvPr/>
        </p:nvSpPr>
        <p:spPr>
          <a:xfrm>
            <a:off x="6822955" y="933675"/>
            <a:ext cx="1592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3"/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1" name="Google Shape;471;p34"/>
          <p:cNvSpPr txBox="1"/>
          <p:nvPr/>
        </p:nvSpPr>
        <p:spPr>
          <a:xfrm>
            <a:off x="4003801" y="966225"/>
            <a:ext cx="100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Bekkjakerfi</a:t>
            </a:r>
            <a:endParaRPr sz="1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35"/>
          <p:cNvSpPr txBox="1">
            <a:spLocks noGrp="1"/>
          </p:cNvSpPr>
          <p:nvPr>
            <p:ph type="title"/>
          </p:nvPr>
        </p:nvSpPr>
        <p:spPr>
          <a:xfrm>
            <a:off x="811444" y="136510"/>
            <a:ext cx="8229600" cy="8574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is" sz="4500" b="1" u="sng">
                <a:solidFill>
                  <a:srgbClr val="00B050"/>
                </a:solidFill>
              </a:rPr>
              <a:t>Kvennó - kynningarefni</a:t>
            </a:r>
            <a:endParaRPr>
              <a:solidFill>
                <a:srgbClr val="00B050"/>
              </a:solidFill>
            </a:endParaRPr>
          </a:p>
        </p:txBody>
      </p:sp>
      <p:sp>
        <p:nvSpPr>
          <p:cNvPr id="478" name="Google Shape;478;p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058900" cy="3604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s" sz="2300" u="sng">
                <a:solidFill>
                  <a:schemeClr val="hlink"/>
                </a:solidFill>
                <a:hlinkClick r:id="rId3"/>
              </a:rPr>
              <a:t>Ýmislegt kynningarefni - myndbönd, spurt og svarað</a:t>
            </a:r>
            <a:endParaRPr sz="2300"/>
          </a:p>
        </p:txBody>
      </p:sp>
      <p:pic>
        <p:nvPicPr>
          <p:cNvPr id="479" name="Google Shape;47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425" y="297201"/>
            <a:ext cx="1460850" cy="627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0E824-0264-B3AD-08DC-C7CF331AF2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16</a:t>
            </a:fld>
            <a:endParaRPr lang="i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36"/>
          <p:cNvSpPr txBox="1">
            <a:spLocks noGrp="1"/>
          </p:cNvSpPr>
          <p:nvPr>
            <p:ph type="title"/>
          </p:nvPr>
        </p:nvSpPr>
        <p:spPr>
          <a:xfrm>
            <a:off x="1071996" y="107590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is" sz="3000"/>
              <a:t>          </a:t>
            </a:r>
            <a:r>
              <a:rPr lang="is" sz="3000" u="sng">
                <a:solidFill>
                  <a:srgbClr val="54813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Hússtjórnarskólinn í  Reykjavík</a:t>
            </a:r>
            <a:endParaRPr sz="3000">
              <a:solidFill>
                <a:srgbClr val="548135"/>
              </a:solidFill>
            </a:endParaRPr>
          </a:p>
        </p:txBody>
      </p:sp>
      <p:sp>
        <p:nvSpPr>
          <p:cNvPr id="485" name="Google Shape;485;p36"/>
          <p:cNvSpPr txBox="1">
            <a:spLocks noGrp="1"/>
          </p:cNvSpPr>
          <p:nvPr>
            <p:ph type="body" idx="1"/>
          </p:nvPr>
        </p:nvSpPr>
        <p:spPr>
          <a:xfrm>
            <a:off x="464127" y="1017973"/>
            <a:ext cx="82296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is" sz="1800"/>
              <a:t>Einnar annar nám í hússtjórnar- og handmenntagreinum (námið getur bæði hafist að hausti og vori). </a:t>
            </a:r>
            <a:endParaRPr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is" sz="1800"/>
              <a:t>Heimavist fyrir þá sem þess óska.</a:t>
            </a:r>
            <a:endParaRPr/>
          </a:p>
          <a:p>
            <a:pPr marL="177800" lvl="0" indent="-177800" algn="l" rtl="0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is" sz="1800"/>
              <a:t>Markmið skólans er að veita menntun sem nýtist í daglegu lífi og er góður undirbúningur undir frekara nám. Einnig að undirbúa nemendur fyrir störf í ýmsum greinum samfélagsins, að kenna nemendum vandvirkni og auka sjálfstraust og frumkvæði.</a:t>
            </a:r>
            <a:endParaRPr/>
          </a:p>
        </p:txBody>
      </p:sp>
      <p:sp>
        <p:nvSpPr>
          <p:cNvPr id="486" name="Google Shape;486;p36"/>
          <p:cNvSpPr txBox="1">
            <a:spLocks noGrp="1"/>
          </p:cNvSpPr>
          <p:nvPr>
            <p:ph type="sldNum" idx="12"/>
          </p:nvPr>
        </p:nvSpPr>
        <p:spPr>
          <a:xfrm>
            <a:off x="4843463" y="3575447"/>
            <a:ext cx="15432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25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17</a:t>
            </a:fld>
            <a:endParaRPr/>
          </a:p>
        </p:txBody>
      </p:sp>
      <p:pic>
        <p:nvPicPr>
          <p:cNvPr id="487" name="Google Shape;487;p36" descr="min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640" y="425512"/>
            <a:ext cx="857597" cy="509178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p36"/>
          <p:cNvSpPr/>
          <p:nvPr/>
        </p:nvSpPr>
        <p:spPr>
          <a:xfrm>
            <a:off x="3581506" y="2786695"/>
            <a:ext cx="1620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Helstu námsgreinar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36"/>
          <p:cNvSpPr/>
          <p:nvPr/>
        </p:nvSpPr>
        <p:spPr>
          <a:xfrm>
            <a:off x="640981" y="3513477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Matreiðsla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36"/>
          <p:cNvSpPr/>
          <p:nvPr/>
        </p:nvSpPr>
        <p:spPr>
          <a:xfrm>
            <a:off x="2157028" y="3505455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Þvottur og ræsting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Google Shape;491;p36"/>
          <p:cNvSpPr/>
          <p:nvPr/>
        </p:nvSpPr>
        <p:spPr>
          <a:xfrm>
            <a:off x="2168654" y="4115270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Fatasaumur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Google Shape;492;p36"/>
          <p:cNvSpPr/>
          <p:nvPr/>
        </p:nvSpPr>
        <p:spPr>
          <a:xfrm>
            <a:off x="6751677" y="4096047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Útsaumur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36"/>
          <p:cNvSpPr/>
          <p:nvPr/>
        </p:nvSpPr>
        <p:spPr>
          <a:xfrm>
            <a:off x="6751677" y="3513477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Hekl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Google Shape;494;p36"/>
          <p:cNvSpPr/>
          <p:nvPr/>
        </p:nvSpPr>
        <p:spPr>
          <a:xfrm>
            <a:off x="3696328" y="4115826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Vörufræði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Google Shape;495;p36"/>
          <p:cNvSpPr/>
          <p:nvPr/>
        </p:nvSpPr>
        <p:spPr>
          <a:xfrm>
            <a:off x="3696328" y="3501952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Næringafræði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6" name="Google Shape;496;p36"/>
          <p:cNvSpPr/>
          <p:nvPr/>
        </p:nvSpPr>
        <p:spPr>
          <a:xfrm>
            <a:off x="640980" y="4115270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Vefnaður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7" name="Google Shape;497;p36"/>
          <p:cNvSpPr/>
          <p:nvPr/>
        </p:nvSpPr>
        <p:spPr>
          <a:xfrm>
            <a:off x="7573500" y="693325"/>
            <a:ext cx="1242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8" name="Google Shape;498;p36"/>
          <p:cNvSpPr/>
          <p:nvPr/>
        </p:nvSpPr>
        <p:spPr>
          <a:xfrm>
            <a:off x="5224003" y="4096047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4"/>
              </a:rPr>
              <a:t>Prjón</a:t>
            </a:r>
            <a:endParaRPr sz="1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36"/>
          <p:cNvSpPr/>
          <p:nvPr/>
        </p:nvSpPr>
        <p:spPr>
          <a:xfrm>
            <a:off x="5224003" y="3501952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Lífsleikni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36"/>
          <p:cNvSpPr/>
          <p:nvPr/>
        </p:nvSpPr>
        <p:spPr>
          <a:xfrm>
            <a:off x="2157029" y="4115270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Fatasaumur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36"/>
          <p:cNvSpPr/>
          <p:nvPr/>
        </p:nvSpPr>
        <p:spPr>
          <a:xfrm>
            <a:off x="6740052" y="4096047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Útsaumur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36"/>
          <p:cNvSpPr/>
          <p:nvPr/>
        </p:nvSpPr>
        <p:spPr>
          <a:xfrm>
            <a:off x="6740052" y="3513477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Hekl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36"/>
          <p:cNvSpPr/>
          <p:nvPr/>
        </p:nvSpPr>
        <p:spPr>
          <a:xfrm>
            <a:off x="3684703" y="4115826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Vörufræði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4" name="Google Shape;504;p36"/>
          <p:cNvSpPr/>
          <p:nvPr/>
        </p:nvSpPr>
        <p:spPr>
          <a:xfrm>
            <a:off x="5212378" y="4096047"/>
            <a:ext cx="1404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Prjón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A5157-589F-6B36-B566-3E218AD4E2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37"/>
          <p:cNvSpPr txBox="1">
            <a:spLocks noGrp="1"/>
          </p:cNvSpPr>
          <p:nvPr>
            <p:ph type="title"/>
          </p:nvPr>
        </p:nvSpPr>
        <p:spPr>
          <a:xfrm>
            <a:off x="1908287" y="16019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Menntaskólinn í Kópavogi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512" name="Google Shape;512;p37"/>
          <p:cNvSpPr/>
          <p:nvPr/>
        </p:nvSpPr>
        <p:spPr>
          <a:xfrm>
            <a:off x="1210862" y="1247703"/>
            <a:ext cx="1674300" cy="6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Iðnnám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3" name="Google Shape;513;p37"/>
          <p:cNvSpPr/>
          <p:nvPr/>
        </p:nvSpPr>
        <p:spPr>
          <a:xfrm>
            <a:off x="1354984" y="1958125"/>
            <a:ext cx="13812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Grunnám í matvæla- og ferðagreinum*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Google Shape;514;p37"/>
          <p:cNvSpPr/>
          <p:nvPr/>
        </p:nvSpPr>
        <p:spPr>
          <a:xfrm>
            <a:off x="631996" y="2560536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Bakaraiðn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5" name="Google Shape;515;p37"/>
          <p:cNvSpPr/>
          <p:nvPr/>
        </p:nvSpPr>
        <p:spPr>
          <a:xfrm>
            <a:off x="2365307" y="2549878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Framreiðsla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þjónn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6" name="Google Shape;516;p37"/>
          <p:cNvSpPr/>
          <p:nvPr/>
        </p:nvSpPr>
        <p:spPr>
          <a:xfrm>
            <a:off x="627100" y="3162947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Kjötiðn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37"/>
          <p:cNvSpPr/>
          <p:nvPr/>
        </p:nvSpPr>
        <p:spPr>
          <a:xfrm>
            <a:off x="2365307" y="3165202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Matreiðsla</a:t>
            </a:r>
            <a:endParaRPr sz="9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kokkur</a:t>
            </a:r>
            <a:endParaRPr sz="15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8" name="Google Shape;518;p37"/>
          <p:cNvSpPr/>
          <p:nvPr/>
        </p:nvSpPr>
        <p:spPr>
          <a:xfrm>
            <a:off x="5812464" y="1247703"/>
            <a:ext cx="1674300" cy="6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Bóknám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9" name="Google Shape;519;p37"/>
          <p:cNvSpPr/>
          <p:nvPr/>
        </p:nvSpPr>
        <p:spPr>
          <a:xfrm>
            <a:off x="7062113" y="3108098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Framhaldsskólabrú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37"/>
          <p:cNvSpPr/>
          <p:nvPr/>
        </p:nvSpPr>
        <p:spPr>
          <a:xfrm>
            <a:off x="7062113" y="2521531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Raungreina</a:t>
            </a:r>
            <a:endParaRPr sz="12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1" name="Google Shape;521;p37"/>
          <p:cNvSpPr/>
          <p:nvPr/>
        </p:nvSpPr>
        <p:spPr>
          <a:xfrm>
            <a:off x="5058772" y="1955417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Viðskipta 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2" name="Google Shape;522;p37"/>
          <p:cNvSpPr/>
          <p:nvPr/>
        </p:nvSpPr>
        <p:spPr>
          <a:xfrm>
            <a:off x="7062113" y="1942282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Félagsgreina</a:t>
            </a:r>
            <a:endParaRPr sz="12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23" name="Google Shape;523;p37"/>
          <p:cNvCxnSpPr/>
          <p:nvPr/>
        </p:nvCxnSpPr>
        <p:spPr>
          <a:xfrm>
            <a:off x="6468047" y="1903725"/>
            <a:ext cx="0" cy="883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4" name="Google Shape;524;p37"/>
          <p:cNvCxnSpPr/>
          <p:nvPr/>
        </p:nvCxnSpPr>
        <p:spPr>
          <a:xfrm>
            <a:off x="6792083" y="1903725"/>
            <a:ext cx="0" cy="1458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525" name="Google Shape;525;p37"/>
          <p:cNvGrpSpPr/>
          <p:nvPr/>
        </p:nvGrpSpPr>
        <p:grpSpPr>
          <a:xfrm>
            <a:off x="2521655" y="4227073"/>
            <a:ext cx="1134118" cy="540005"/>
            <a:chOff x="-2751953" y="547149"/>
            <a:chExt cx="3192000" cy="297000"/>
          </a:xfrm>
        </p:grpSpPr>
        <p:sp>
          <p:nvSpPr>
            <p:cNvPr id="526" name="Google Shape;526;p37"/>
            <p:cNvSpPr/>
            <p:nvPr/>
          </p:nvSpPr>
          <p:spPr>
            <a:xfrm>
              <a:off x="-2751953" y="547149"/>
              <a:ext cx="3192000" cy="297000"/>
            </a:xfrm>
            <a:prstGeom prst="roundRect">
              <a:avLst>
                <a:gd name="adj" fmla="val 16667"/>
              </a:avLst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7"/>
            <p:cNvSpPr/>
            <p:nvPr/>
          </p:nvSpPr>
          <p:spPr>
            <a:xfrm>
              <a:off x="-2737400" y="561716"/>
              <a:ext cx="3162900" cy="26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34275" rIns="34275" bIns="342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chemeClr val="hlink"/>
                  </a:solidFill>
                  <a:latin typeface="Calibri"/>
                  <a:ea typeface="Calibri"/>
                  <a:cs typeface="Calibri"/>
                  <a:sym typeface="Calibri"/>
                  <a:hlinkClick r:id="rId19"/>
                </a:rPr>
                <a:t>Viðbótarnám til stúdentsprófs</a:t>
              </a:r>
              <a:endPara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8" name="Google Shape;528;p37"/>
          <p:cNvSpPr txBox="1"/>
          <p:nvPr/>
        </p:nvSpPr>
        <p:spPr>
          <a:xfrm>
            <a:off x="7272300" y="625435"/>
            <a:ext cx="13503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Inntökuskilyrði námsbrauta má finna í upplýsingum um brautirnar sjálfar</a:t>
            </a:r>
            <a:endParaRPr sz="1100"/>
          </a:p>
        </p:txBody>
      </p:sp>
      <p:sp>
        <p:nvSpPr>
          <p:cNvPr id="529" name="Google Shape;529;p37"/>
          <p:cNvSpPr/>
          <p:nvPr/>
        </p:nvSpPr>
        <p:spPr>
          <a:xfrm>
            <a:off x="5058772" y="2547169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Opin braut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p37"/>
          <p:cNvSpPr txBox="1"/>
          <p:nvPr/>
        </p:nvSpPr>
        <p:spPr>
          <a:xfrm>
            <a:off x="266054" y="4575248"/>
            <a:ext cx="2472600" cy="6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i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nemendur úr 10.bekk geta aðeins innritast í grunnnámið annað er samningsbundið iðnnám sem hefst á vinnustað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37"/>
          <p:cNvSpPr/>
          <p:nvPr/>
        </p:nvSpPr>
        <p:spPr>
          <a:xfrm>
            <a:off x="3998348" y="4227045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Starfsbraut einhverfra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32" name="Google Shape;532;p37"/>
          <p:cNvCxnSpPr/>
          <p:nvPr/>
        </p:nvCxnSpPr>
        <p:spPr>
          <a:xfrm rot="10800000">
            <a:off x="6244847" y="2225446"/>
            <a:ext cx="223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33" name="Google Shape;533;p37"/>
          <p:cNvCxnSpPr/>
          <p:nvPr/>
        </p:nvCxnSpPr>
        <p:spPr>
          <a:xfrm rot="10800000">
            <a:off x="6244846" y="2791373"/>
            <a:ext cx="223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34" name="Google Shape;534;p37"/>
          <p:cNvCxnSpPr/>
          <p:nvPr/>
        </p:nvCxnSpPr>
        <p:spPr>
          <a:xfrm rot="10800000" flipH="1">
            <a:off x="6792083" y="2206012"/>
            <a:ext cx="185100" cy="6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35" name="Google Shape;535;p37"/>
          <p:cNvCxnSpPr/>
          <p:nvPr/>
        </p:nvCxnSpPr>
        <p:spPr>
          <a:xfrm rot="10800000" flipH="1">
            <a:off x="6792083" y="2779953"/>
            <a:ext cx="185100" cy="6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36" name="Google Shape;536;p37"/>
          <p:cNvCxnSpPr/>
          <p:nvPr/>
        </p:nvCxnSpPr>
        <p:spPr>
          <a:xfrm rot="10800000" flipH="1">
            <a:off x="6792083" y="3360147"/>
            <a:ext cx="185100" cy="6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37" name="Google Shape;537;p37"/>
          <p:cNvCxnSpPr>
            <a:endCxn id="515" idx="1"/>
          </p:cNvCxnSpPr>
          <p:nvPr/>
        </p:nvCxnSpPr>
        <p:spPr>
          <a:xfrm>
            <a:off x="2183807" y="2819878"/>
            <a:ext cx="181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38" name="Google Shape;538;p37"/>
          <p:cNvCxnSpPr/>
          <p:nvPr/>
        </p:nvCxnSpPr>
        <p:spPr>
          <a:xfrm>
            <a:off x="2183975" y="3423293"/>
            <a:ext cx="181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39" name="Google Shape;539;p37"/>
          <p:cNvCxnSpPr>
            <a:endCxn id="514" idx="3"/>
          </p:cNvCxnSpPr>
          <p:nvPr/>
        </p:nvCxnSpPr>
        <p:spPr>
          <a:xfrm rot="10800000">
            <a:off x="1766296" y="2830536"/>
            <a:ext cx="181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40" name="Google Shape;540;p37"/>
          <p:cNvCxnSpPr/>
          <p:nvPr/>
        </p:nvCxnSpPr>
        <p:spPr>
          <a:xfrm rot="10800000">
            <a:off x="1761358" y="3423293"/>
            <a:ext cx="181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41" name="Google Shape;541;p37"/>
          <p:cNvCxnSpPr/>
          <p:nvPr/>
        </p:nvCxnSpPr>
        <p:spPr>
          <a:xfrm>
            <a:off x="1942558" y="2498186"/>
            <a:ext cx="5100" cy="934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2" name="Google Shape;542;p37"/>
          <p:cNvCxnSpPr/>
          <p:nvPr/>
        </p:nvCxnSpPr>
        <p:spPr>
          <a:xfrm>
            <a:off x="2179079" y="2477713"/>
            <a:ext cx="5100" cy="934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43" name="Google Shape;543;p37"/>
          <p:cNvSpPr/>
          <p:nvPr/>
        </p:nvSpPr>
        <p:spPr>
          <a:xfrm>
            <a:off x="4179565" y="694697"/>
            <a:ext cx="1265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pic>
        <p:nvPicPr>
          <p:cNvPr id="544" name="Google Shape;544;p37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595183" y="259194"/>
            <a:ext cx="1542279" cy="6481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5" name="Google Shape;545;p37"/>
          <p:cNvCxnSpPr/>
          <p:nvPr/>
        </p:nvCxnSpPr>
        <p:spPr>
          <a:xfrm flipH="1">
            <a:off x="5076772" y="2339746"/>
            <a:ext cx="96300" cy="4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46" name="Google Shape;546;p37"/>
          <p:cNvSpPr/>
          <p:nvPr/>
        </p:nvSpPr>
        <p:spPr>
          <a:xfrm>
            <a:off x="8312416" y="2018171"/>
            <a:ext cx="771900" cy="42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Afreks-</a:t>
            </a:r>
            <a:endParaRPr sz="10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íþróttasvið</a:t>
            </a:r>
            <a:endParaRPr sz="1000">
              <a:solidFill>
                <a:srgbClr val="0000FF"/>
              </a:solidFill>
            </a:endParaRPr>
          </a:p>
        </p:txBody>
      </p:sp>
      <p:sp>
        <p:nvSpPr>
          <p:cNvPr id="547" name="Google Shape;547;p37"/>
          <p:cNvSpPr/>
          <p:nvPr/>
        </p:nvSpPr>
        <p:spPr>
          <a:xfrm>
            <a:off x="8312416" y="2598365"/>
            <a:ext cx="771900" cy="42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Afreks-</a:t>
            </a:r>
            <a:endParaRPr sz="10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íþróttasvið</a:t>
            </a:r>
            <a:endParaRPr sz="1000">
              <a:solidFill>
                <a:srgbClr val="0000FF"/>
              </a:solidFill>
            </a:endParaRPr>
          </a:p>
        </p:txBody>
      </p:sp>
      <p:sp>
        <p:nvSpPr>
          <p:cNvPr id="548" name="Google Shape;548;p37"/>
          <p:cNvSpPr/>
          <p:nvPr/>
        </p:nvSpPr>
        <p:spPr>
          <a:xfrm>
            <a:off x="4179565" y="2018171"/>
            <a:ext cx="771900" cy="42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Afreks</a:t>
            </a:r>
            <a:r>
              <a:rPr lang="is" sz="1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endParaRPr sz="10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íþróttasvið</a:t>
            </a:r>
            <a:endParaRPr sz="1000">
              <a:solidFill>
                <a:srgbClr val="0000FF"/>
              </a:solidFill>
            </a:endParaRPr>
          </a:p>
        </p:txBody>
      </p:sp>
      <p:sp>
        <p:nvSpPr>
          <p:cNvPr id="549" name="Google Shape;549;p37"/>
          <p:cNvSpPr/>
          <p:nvPr/>
        </p:nvSpPr>
        <p:spPr>
          <a:xfrm>
            <a:off x="4179565" y="2598364"/>
            <a:ext cx="771900" cy="42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Afreks-</a:t>
            </a:r>
            <a:endParaRPr sz="10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íþróttasvið</a:t>
            </a:r>
            <a:endParaRPr sz="1000">
              <a:solidFill>
                <a:srgbClr val="0000FF"/>
              </a:solidFill>
            </a:endParaRPr>
          </a:p>
        </p:txBody>
      </p:sp>
      <p:cxnSp>
        <p:nvCxnSpPr>
          <p:cNvPr id="550" name="Google Shape;550;p37"/>
          <p:cNvCxnSpPr>
            <a:stCxn id="521" idx="1"/>
            <a:endCxn id="548" idx="3"/>
          </p:cNvCxnSpPr>
          <p:nvPr/>
        </p:nvCxnSpPr>
        <p:spPr>
          <a:xfrm flipH="1">
            <a:off x="4951372" y="2225417"/>
            <a:ext cx="107400" cy="4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51" name="Google Shape;551;p37"/>
          <p:cNvCxnSpPr/>
          <p:nvPr/>
        </p:nvCxnSpPr>
        <p:spPr>
          <a:xfrm flipH="1">
            <a:off x="5065672" y="2339746"/>
            <a:ext cx="107400" cy="4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52" name="Google Shape;552;p37"/>
          <p:cNvCxnSpPr>
            <a:stCxn id="529" idx="1"/>
            <a:endCxn id="549" idx="3"/>
          </p:cNvCxnSpPr>
          <p:nvPr/>
        </p:nvCxnSpPr>
        <p:spPr>
          <a:xfrm rot="10800000">
            <a:off x="4951372" y="2810269"/>
            <a:ext cx="107400" cy="6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53" name="Google Shape;553;p37"/>
          <p:cNvCxnSpPr>
            <a:stCxn id="522" idx="3"/>
            <a:endCxn id="546" idx="1"/>
          </p:cNvCxnSpPr>
          <p:nvPr/>
        </p:nvCxnSpPr>
        <p:spPr>
          <a:xfrm>
            <a:off x="8196413" y="2212282"/>
            <a:ext cx="116100" cy="17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54" name="Google Shape;554;p37"/>
          <p:cNvCxnSpPr>
            <a:stCxn id="520" idx="3"/>
            <a:endCxn id="547" idx="1"/>
          </p:cNvCxnSpPr>
          <p:nvPr/>
        </p:nvCxnSpPr>
        <p:spPr>
          <a:xfrm>
            <a:off x="8196413" y="2791531"/>
            <a:ext cx="116100" cy="18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55" name="Google Shape;555;p37"/>
          <p:cNvSpPr/>
          <p:nvPr/>
        </p:nvSpPr>
        <p:spPr>
          <a:xfrm>
            <a:off x="5058726" y="3387139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Afrekssvið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38"/>
          <p:cNvSpPr txBox="1">
            <a:spLocks noGrp="1"/>
          </p:cNvSpPr>
          <p:nvPr>
            <p:ph type="title"/>
          </p:nvPr>
        </p:nvSpPr>
        <p:spPr>
          <a:xfrm>
            <a:off x="1408213" y="211133"/>
            <a:ext cx="5915100" cy="7458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is" sz="4500" b="1" u="sng">
                <a:solidFill>
                  <a:srgbClr val="0000FF"/>
                </a:solidFill>
              </a:rPr>
              <a:t>MK - kynningarefni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562" name="Google Shape;562;p38"/>
          <p:cNvSpPr txBox="1">
            <a:spLocks noGrp="1"/>
          </p:cNvSpPr>
          <p:nvPr>
            <p:ph type="body" idx="1"/>
          </p:nvPr>
        </p:nvSpPr>
        <p:spPr>
          <a:xfrm>
            <a:off x="1333513" y="1347889"/>
            <a:ext cx="5915100" cy="244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45720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3"/>
              </a:rPr>
              <a:t>Skólakynning 2022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45720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4"/>
              </a:rPr>
              <a:t>Kynningarmyndband - afrekssvið</a:t>
            </a:r>
            <a:endParaRPr/>
          </a:p>
        </p:txBody>
      </p:sp>
      <p:pic>
        <p:nvPicPr>
          <p:cNvPr id="563" name="Google Shape;563;p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2073" y="339446"/>
            <a:ext cx="917751" cy="38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13F01-F1B9-21E5-45DB-9C6CEF0642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D10FF-81AA-E8A5-4E08-9E53BDA33B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19</a:t>
            </a:fld>
            <a:endParaRPr lang="i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457200" y="6744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s" u="sng">
                <a:solidFill>
                  <a:srgbClr val="CC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Borgarholtsskóli</a:t>
            </a:r>
            <a:r>
              <a:rPr lang="is"/>
              <a:t> </a:t>
            </a:r>
            <a:endParaRPr sz="2100"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2</a:t>
            </a:fld>
            <a:endParaRPr/>
          </a:p>
        </p:txBody>
      </p:sp>
      <p:sp>
        <p:nvSpPr>
          <p:cNvPr id="125" name="Google Shape;125;p20"/>
          <p:cNvSpPr/>
          <p:nvPr/>
        </p:nvSpPr>
        <p:spPr>
          <a:xfrm>
            <a:off x="1148334" y="1110527"/>
            <a:ext cx="194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Bíltæknibrautir</a:t>
            </a:r>
            <a:endParaRPr sz="14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0"/>
          <p:cNvSpPr/>
          <p:nvPr/>
        </p:nvSpPr>
        <p:spPr>
          <a:xfrm>
            <a:off x="1499335" y="1934806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Bifreiðasmíði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0"/>
          <p:cNvSpPr/>
          <p:nvPr/>
        </p:nvSpPr>
        <p:spPr>
          <a:xfrm>
            <a:off x="1499335" y="2474867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Bifvélavirkjun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0">
            <a:hlinkClick r:id="rId7"/>
          </p:cNvPr>
          <p:cNvSpPr/>
          <p:nvPr/>
        </p:nvSpPr>
        <p:spPr>
          <a:xfrm>
            <a:off x="1499335" y="3014926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Bílamálun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0"/>
          <p:cNvSpPr/>
          <p:nvPr/>
        </p:nvSpPr>
        <p:spPr>
          <a:xfrm>
            <a:off x="5744998" y="1232705"/>
            <a:ext cx="194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Málm- og véltæknibrautir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0">
            <a:hlinkClick r:id="rId10"/>
          </p:cNvPr>
          <p:cNvSpPr/>
          <p:nvPr/>
        </p:nvSpPr>
        <p:spPr>
          <a:xfrm>
            <a:off x="6145501" y="3467108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Vélvirkjun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0"/>
          <p:cNvSpPr/>
          <p:nvPr/>
        </p:nvSpPr>
        <p:spPr>
          <a:xfrm>
            <a:off x="6145501" y="2927048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Stálsmíði</a:t>
            </a:r>
            <a:endParaRPr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0"/>
          <p:cNvSpPr/>
          <p:nvPr/>
        </p:nvSpPr>
        <p:spPr>
          <a:xfrm>
            <a:off x="6145501" y="2386988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Rennismíði</a:t>
            </a:r>
            <a:endParaRPr sz="2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0">
            <a:hlinkClick r:id="rId14"/>
          </p:cNvPr>
          <p:cNvSpPr/>
          <p:nvPr/>
        </p:nvSpPr>
        <p:spPr>
          <a:xfrm>
            <a:off x="6145501" y="1846928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Blikksmíði</a:t>
            </a:r>
            <a:endParaRPr sz="2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p20"/>
          <p:cNvCxnSpPr/>
          <p:nvPr/>
        </p:nvCxnSpPr>
        <p:spPr>
          <a:xfrm flipH="1">
            <a:off x="1218224" y="1650297"/>
            <a:ext cx="11100" cy="1622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5" name="Google Shape;135;p20"/>
          <p:cNvCxnSpPr/>
          <p:nvPr/>
        </p:nvCxnSpPr>
        <p:spPr>
          <a:xfrm>
            <a:off x="1229305" y="2177808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36" name="Google Shape;136;p20"/>
          <p:cNvCxnSpPr/>
          <p:nvPr/>
        </p:nvCxnSpPr>
        <p:spPr>
          <a:xfrm>
            <a:off x="1229305" y="3257918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37" name="Google Shape;137;p20"/>
          <p:cNvCxnSpPr/>
          <p:nvPr/>
        </p:nvCxnSpPr>
        <p:spPr>
          <a:xfrm>
            <a:off x="1229305" y="2717875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38" name="Google Shape;138;p20"/>
          <p:cNvCxnSpPr/>
          <p:nvPr/>
        </p:nvCxnSpPr>
        <p:spPr>
          <a:xfrm>
            <a:off x="5907016" y="1772765"/>
            <a:ext cx="0" cy="1890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9" name="Google Shape;139;p20"/>
          <p:cNvCxnSpPr/>
          <p:nvPr/>
        </p:nvCxnSpPr>
        <p:spPr>
          <a:xfrm>
            <a:off x="5907016" y="2096801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0" name="Google Shape;140;p20"/>
          <p:cNvCxnSpPr/>
          <p:nvPr/>
        </p:nvCxnSpPr>
        <p:spPr>
          <a:xfrm>
            <a:off x="5907016" y="2582855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1" name="Google Shape;141;p20"/>
          <p:cNvCxnSpPr/>
          <p:nvPr/>
        </p:nvCxnSpPr>
        <p:spPr>
          <a:xfrm>
            <a:off x="5907016" y="3122915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2" name="Google Shape;142;p20"/>
          <p:cNvCxnSpPr/>
          <p:nvPr/>
        </p:nvCxnSpPr>
        <p:spPr>
          <a:xfrm>
            <a:off x="5907016" y="3662975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43" name="Google Shape;143;p20"/>
          <p:cNvSpPr/>
          <p:nvPr/>
        </p:nvSpPr>
        <p:spPr>
          <a:xfrm>
            <a:off x="3487182" y="3440123"/>
            <a:ext cx="194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Listnámsbraut til stúdentsprófs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0"/>
          <p:cNvSpPr/>
          <p:nvPr/>
        </p:nvSpPr>
        <p:spPr>
          <a:xfrm>
            <a:off x="2115034" y="4392504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Grafísk hönnun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0"/>
          <p:cNvSpPr/>
          <p:nvPr/>
        </p:nvSpPr>
        <p:spPr>
          <a:xfrm>
            <a:off x="5319973" y="4392515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Kvikmyndagerð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Google Shape;146;p20"/>
          <p:cNvCxnSpPr>
            <a:stCxn id="143" idx="2"/>
          </p:cNvCxnSpPr>
          <p:nvPr/>
        </p:nvCxnSpPr>
        <p:spPr>
          <a:xfrm flipH="1">
            <a:off x="3587232" y="3980123"/>
            <a:ext cx="872100" cy="350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47" name="Google Shape;147;p20"/>
          <p:cNvCxnSpPr>
            <a:stCxn id="143" idx="2"/>
          </p:cNvCxnSpPr>
          <p:nvPr/>
        </p:nvCxnSpPr>
        <p:spPr>
          <a:xfrm>
            <a:off x="4459332" y="3980123"/>
            <a:ext cx="835800" cy="350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48" name="Google Shape;148;p20"/>
          <p:cNvSpPr/>
          <p:nvPr/>
        </p:nvSpPr>
        <p:spPr>
          <a:xfrm>
            <a:off x="3717503" y="4392506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Leiklist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49;p20"/>
          <p:cNvCxnSpPr>
            <a:stCxn id="143" idx="2"/>
            <a:endCxn id="148" idx="0"/>
          </p:cNvCxnSpPr>
          <p:nvPr/>
        </p:nvCxnSpPr>
        <p:spPr>
          <a:xfrm>
            <a:off x="4459332" y="3980123"/>
            <a:ext cx="14400" cy="412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50" name="Google Shape;150;p20"/>
          <p:cNvSpPr txBox="1"/>
          <p:nvPr/>
        </p:nvSpPr>
        <p:spPr>
          <a:xfrm>
            <a:off x="6138726" y="737774"/>
            <a:ext cx="1620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4102869" y="736444"/>
            <a:ext cx="1107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pic>
        <p:nvPicPr>
          <p:cNvPr id="152" name="Google Shape;152;p20" descr="MyndaniÃ°urstaÃ°a fyrir borgarholtsskÃ³li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457875" y="327778"/>
            <a:ext cx="1014535" cy="547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39"/>
          <p:cNvSpPr txBox="1">
            <a:spLocks noGrp="1"/>
          </p:cNvSpPr>
          <p:nvPr>
            <p:ph type="title"/>
          </p:nvPr>
        </p:nvSpPr>
        <p:spPr>
          <a:xfrm>
            <a:off x="196280" y="-4278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is" sz="3000"/>
              <a:t>          </a:t>
            </a:r>
            <a:r>
              <a:rPr lang="is" sz="3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Menntaskólinn í Reykjavík</a:t>
            </a:r>
            <a:endParaRPr sz="3000">
              <a:solidFill>
                <a:srgbClr val="0000FF"/>
              </a:solidFill>
            </a:endParaRPr>
          </a:p>
        </p:txBody>
      </p:sp>
      <p:sp>
        <p:nvSpPr>
          <p:cNvPr id="569" name="Google Shape;569;p39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20</a:t>
            </a:fld>
            <a:endParaRPr/>
          </a:p>
        </p:txBody>
      </p:sp>
      <p:grpSp>
        <p:nvGrpSpPr>
          <p:cNvPr id="570" name="Google Shape;570;p39"/>
          <p:cNvGrpSpPr/>
          <p:nvPr/>
        </p:nvGrpSpPr>
        <p:grpSpPr>
          <a:xfrm>
            <a:off x="1078801" y="1026321"/>
            <a:ext cx="7054950" cy="3809546"/>
            <a:chOff x="272" y="946"/>
            <a:chExt cx="3705" cy="1221"/>
          </a:xfrm>
        </p:grpSpPr>
        <p:sp>
          <p:nvSpPr>
            <p:cNvPr id="571" name="Google Shape;571;p39"/>
            <p:cNvSpPr/>
            <p:nvPr/>
          </p:nvSpPr>
          <p:spPr>
            <a:xfrm>
              <a:off x="1610" y="946"/>
              <a:ext cx="900" cy="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400" b="1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Nám til </a:t>
              </a:r>
              <a:endParaRPr sz="1100">
                <a:solidFill>
                  <a:srgbClr val="0000FF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400" b="1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stúdentsprófs</a:t>
              </a:r>
              <a:endParaRPr sz="1400" b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2" name="Google Shape;572;p39"/>
            <p:cNvSpPr/>
            <p:nvPr/>
          </p:nvSpPr>
          <p:spPr>
            <a:xfrm>
              <a:off x="739" y="1433"/>
              <a:ext cx="900" cy="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6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Málabraut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3" name="Google Shape;573;p39"/>
            <p:cNvSpPr/>
            <p:nvPr/>
          </p:nvSpPr>
          <p:spPr>
            <a:xfrm>
              <a:off x="2609" y="1433"/>
              <a:ext cx="900" cy="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Náttúrufræðibraut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39"/>
            <p:cNvSpPr/>
            <p:nvPr/>
          </p:nvSpPr>
          <p:spPr>
            <a:xfrm>
              <a:off x="272" y="1867"/>
              <a:ext cx="900" cy="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Fornmáladeild I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Fornmáladeild II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39"/>
            <p:cNvSpPr/>
            <p:nvPr/>
          </p:nvSpPr>
          <p:spPr>
            <a:xfrm>
              <a:off x="1207" y="1867"/>
              <a:ext cx="900" cy="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Nýmáladeild I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11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Nýmáladeild II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39"/>
            <p:cNvSpPr/>
            <p:nvPr/>
          </p:nvSpPr>
          <p:spPr>
            <a:xfrm>
              <a:off x="2142" y="1867"/>
              <a:ext cx="900" cy="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Eðlisfræðideild I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1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Eðlisfræðideild II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39"/>
            <p:cNvSpPr/>
            <p:nvPr/>
          </p:nvSpPr>
          <p:spPr>
            <a:xfrm>
              <a:off x="3077" y="1867"/>
              <a:ext cx="900" cy="3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1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Náttúrufræðideild I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s" sz="1200" u="sng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  <a:hlinkClick r:id="rId1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Náttúrufræðideild II</a:t>
              </a:r>
              <a:endParaRPr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578" name="Google Shape;578;p39" descr="05gk_mr20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79836" y="242888"/>
            <a:ext cx="1044178" cy="78343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9" name="Google Shape;579;p39"/>
          <p:cNvCxnSpPr>
            <a:stCxn id="571" idx="2"/>
          </p:cNvCxnSpPr>
          <p:nvPr/>
        </p:nvCxnSpPr>
        <p:spPr>
          <a:xfrm flipH="1">
            <a:off x="3667157" y="1962328"/>
            <a:ext cx="816300" cy="579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80" name="Google Shape;580;p39"/>
          <p:cNvCxnSpPr>
            <a:stCxn id="571" idx="2"/>
          </p:cNvCxnSpPr>
          <p:nvPr/>
        </p:nvCxnSpPr>
        <p:spPr>
          <a:xfrm>
            <a:off x="4483457" y="1962328"/>
            <a:ext cx="804000" cy="579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81" name="Google Shape;581;p39"/>
          <p:cNvCxnSpPr>
            <a:stCxn id="573" idx="2"/>
          </p:cNvCxnSpPr>
          <p:nvPr/>
        </p:nvCxnSpPr>
        <p:spPr>
          <a:xfrm flipH="1">
            <a:off x="5653723" y="3481778"/>
            <a:ext cx="732000" cy="306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82" name="Google Shape;582;p39"/>
          <p:cNvCxnSpPr>
            <a:stCxn id="573" idx="2"/>
          </p:cNvCxnSpPr>
          <p:nvPr/>
        </p:nvCxnSpPr>
        <p:spPr>
          <a:xfrm>
            <a:off x="6385723" y="3481778"/>
            <a:ext cx="732300" cy="265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583" name="Google Shape;583;p39"/>
          <p:cNvSpPr txBox="1"/>
          <p:nvPr/>
        </p:nvSpPr>
        <p:spPr>
          <a:xfrm>
            <a:off x="6689322" y="623560"/>
            <a:ext cx="1327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84" name="Google Shape;584;p39"/>
          <p:cNvCxnSpPr>
            <a:stCxn id="572" idx="2"/>
          </p:cNvCxnSpPr>
          <p:nvPr/>
        </p:nvCxnSpPr>
        <p:spPr>
          <a:xfrm flipH="1">
            <a:off x="2168525" y="3481778"/>
            <a:ext cx="656400" cy="306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585" name="Google Shape;585;p39"/>
          <p:cNvCxnSpPr>
            <a:stCxn id="572" idx="2"/>
          </p:cNvCxnSpPr>
          <p:nvPr/>
        </p:nvCxnSpPr>
        <p:spPr>
          <a:xfrm>
            <a:off x="2824925" y="3481778"/>
            <a:ext cx="732300" cy="265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586" name="Google Shape;586;p39"/>
          <p:cNvSpPr txBox="1"/>
          <p:nvPr/>
        </p:nvSpPr>
        <p:spPr>
          <a:xfrm>
            <a:off x="4029450" y="623550"/>
            <a:ext cx="999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Bekkjakerfi</a:t>
            </a:r>
            <a:endParaRPr sz="11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40"/>
          <p:cNvSpPr txBox="1">
            <a:spLocks noGrp="1"/>
          </p:cNvSpPr>
          <p:nvPr>
            <p:ph type="title"/>
          </p:nvPr>
        </p:nvSpPr>
        <p:spPr>
          <a:xfrm>
            <a:off x="1822388" y="281133"/>
            <a:ext cx="5915100" cy="7458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is" sz="4500" b="1" u="sng">
                <a:solidFill>
                  <a:srgbClr val="0000FF"/>
                </a:solidFill>
              </a:rPr>
              <a:t>MR - kynningarefni</a:t>
            </a:r>
            <a:endParaRPr/>
          </a:p>
        </p:txBody>
      </p:sp>
      <p:sp>
        <p:nvSpPr>
          <p:cNvPr id="593" name="Google Shape;593;p40"/>
          <p:cNvSpPr txBox="1">
            <a:spLocks noGrp="1"/>
          </p:cNvSpPr>
          <p:nvPr>
            <p:ph type="body" idx="1"/>
          </p:nvPr>
        </p:nvSpPr>
        <p:spPr>
          <a:xfrm>
            <a:off x="1497600" y="1262551"/>
            <a:ext cx="6148800" cy="2766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3"/>
              </a:rPr>
              <a:t>Kynningarmyndband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4"/>
              </a:rPr>
              <a:t>Svona er lífið í MR</a:t>
            </a:r>
            <a:endParaRPr/>
          </a:p>
        </p:txBody>
      </p:sp>
      <p:pic>
        <p:nvPicPr>
          <p:cNvPr id="594" name="Google Shape;594;p40" descr="05gk_mr20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4186" y="172366"/>
            <a:ext cx="1044178" cy="7834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99E32-F0B2-7AFD-413F-946812B4E0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3C98B-4737-B628-9CA8-70A6DD751A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21</a:t>
            </a:fld>
            <a:endParaRPr lang="i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41"/>
          <p:cNvSpPr txBox="1">
            <a:spLocks noGrp="1"/>
          </p:cNvSpPr>
          <p:nvPr>
            <p:ph type="title"/>
          </p:nvPr>
        </p:nvSpPr>
        <p:spPr>
          <a:xfrm>
            <a:off x="1226400" y="184344"/>
            <a:ext cx="6390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70"/>
              <a:buFont typeface="Calibri"/>
              <a:buNone/>
            </a:pPr>
            <a:r>
              <a:rPr lang="is" sz="3020" b="1" u="sng">
                <a:latin typeface="Calibri"/>
                <a:ea typeface="Calibri"/>
                <a:cs typeface="Calibri"/>
                <a:sym typeface="Calibri"/>
                <a:hlinkClick r:id="rId3"/>
              </a:rPr>
              <a:t>Menntaskóli í tónlist</a:t>
            </a:r>
            <a:endParaRPr sz="302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0" name="Google Shape;600;p41" descr="MyndaniÃ°urstaÃ°a fyrir menntaskÃ³li Ã­ tÃ³nlist"/>
          <p:cNvSpPr/>
          <p:nvPr/>
        </p:nvSpPr>
        <p:spPr>
          <a:xfrm>
            <a:off x="116681" y="-108347"/>
            <a:ext cx="228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1" name="Google Shape;601;p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6349" y="94785"/>
            <a:ext cx="907581" cy="907581"/>
          </a:xfrm>
          <a:prstGeom prst="rect">
            <a:avLst/>
          </a:prstGeom>
          <a:noFill/>
          <a:ln>
            <a:noFill/>
          </a:ln>
        </p:spPr>
      </p:pic>
      <p:sp>
        <p:nvSpPr>
          <p:cNvPr id="602" name="Google Shape;602;p41"/>
          <p:cNvSpPr/>
          <p:nvPr/>
        </p:nvSpPr>
        <p:spPr>
          <a:xfrm>
            <a:off x="6482300" y="694450"/>
            <a:ext cx="1235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3" name="Google Shape;603;p41"/>
          <p:cNvSpPr/>
          <p:nvPr/>
        </p:nvSpPr>
        <p:spPr>
          <a:xfrm>
            <a:off x="4828981" y="2316035"/>
            <a:ext cx="1582500" cy="81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Tónlistarbraut B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41"/>
          <p:cNvSpPr/>
          <p:nvPr/>
        </p:nvSpPr>
        <p:spPr>
          <a:xfrm>
            <a:off x="2547792" y="2346258"/>
            <a:ext cx="1582500" cy="81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Tónlistarbraut A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Til stúdentsprófs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605" name="Google Shape;605;p41"/>
          <p:cNvSpPr/>
          <p:nvPr/>
        </p:nvSpPr>
        <p:spPr>
          <a:xfrm>
            <a:off x="775349" y="1580950"/>
            <a:ext cx="1137600" cy="59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Klassísk 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tónlistarbraut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6" name="Google Shape;606;p41"/>
          <p:cNvCxnSpPr>
            <a:stCxn id="604" idx="1"/>
            <a:endCxn id="605" idx="3"/>
          </p:cNvCxnSpPr>
          <p:nvPr/>
        </p:nvCxnSpPr>
        <p:spPr>
          <a:xfrm rot="10800000">
            <a:off x="1912992" y="1878858"/>
            <a:ext cx="634800" cy="87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07" name="Google Shape;607;p41"/>
          <p:cNvCxnSpPr>
            <a:stCxn id="603" idx="3"/>
            <a:endCxn id="608" idx="1"/>
          </p:cNvCxnSpPr>
          <p:nvPr/>
        </p:nvCxnSpPr>
        <p:spPr>
          <a:xfrm>
            <a:off x="6411481" y="2725835"/>
            <a:ext cx="5844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09" name="Google Shape;609;p41"/>
          <p:cNvCxnSpPr>
            <a:stCxn id="604" idx="1"/>
          </p:cNvCxnSpPr>
          <p:nvPr/>
        </p:nvCxnSpPr>
        <p:spPr>
          <a:xfrm rot="10800000">
            <a:off x="1946892" y="2744058"/>
            <a:ext cx="600900" cy="12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10" name="Google Shape;610;p41"/>
          <p:cNvCxnSpPr>
            <a:stCxn id="603" idx="3"/>
            <a:endCxn id="611" idx="1"/>
          </p:cNvCxnSpPr>
          <p:nvPr/>
        </p:nvCxnSpPr>
        <p:spPr>
          <a:xfrm rot="10800000" flipH="1">
            <a:off x="6411481" y="1896935"/>
            <a:ext cx="584400" cy="828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12" name="Google Shape;612;p41"/>
          <p:cNvSpPr txBox="1"/>
          <p:nvPr/>
        </p:nvSpPr>
        <p:spPr>
          <a:xfrm>
            <a:off x="4114824" y="1098622"/>
            <a:ext cx="1378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sp>
        <p:nvSpPr>
          <p:cNvPr id="613" name="Google Shape;613;p41"/>
          <p:cNvSpPr/>
          <p:nvPr/>
        </p:nvSpPr>
        <p:spPr>
          <a:xfrm>
            <a:off x="810240" y="2489597"/>
            <a:ext cx="1137600" cy="59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Rytmísk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tónlistarbraut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jazzlína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41"/>
          <p:cNvSpPr/>
          <p:nvPr/>
        </p:nvSpPr>
        <p:spPr>
          <a:xfrm>
            <a:off x="820028" y="3398245"/>
            <a:ext cx="1137600" cy="59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Rytmísk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tónlistarbraut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popplína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Google Shape;608;p41"/>
          <p:cNvSpPr/>
          <p:nvPr/>
        </p:nvSpPr>
        <p:spPr>
          <a:xfrm>
            <a:off x="6995868" y="2428049"/>
            <a:ext cx="1137600" cy="59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Rytmísk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tónlistarbraut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jazzlína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41"/>
          <p:cNvSpPr/>
          <p:nvPr/>
        </p:nvSpPr>
        <p:spPr>
          <a:xfrm>
            <a:off x="6995869" y="1599075"/>
            <a:ext cx="1137600" cy="59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Klassísk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tónlistarbraut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41"/>
          <p:cNvSpPr/>
          <p:nvPr/>
        </p:nvSpPr>
        <p:spPr>
          <a:xfrm>
            <a:off x="6995869" y="3257021"/>
            <a:ext cx="1137600" cy="59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Rytmísk 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tónlistarbraut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popplína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6" name="Google Shape;616;p41"/>
          <p:cNvCxnSpPr>
            <a:stCxn id="604" idx="1"/>
            <a:endCxn id="614" idx="3"/>
          </p:cNvCxnSpPr>
          <p:nvPr/>
        </p:nvCxnSpPr>
        <p:spPr>
          <a:xfrm flipH="1">
            <a:off x="1957692" y="2756058"/>
            <a:ext cx="590100" cy="940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617" name="Google Shape;617;p41"/>
          <p:cNvCxnSpPr>
            <a:stCxn id="603" idx="3"/>
            <a:endCxn id="615" idx="1"/>
          </p:cNvCxnSpPr>
          <p:nvPr/>
        </p:nvCxnSpPr>
        <p:spPr>
          <a:xfrm>
            <a:off x="6411481" y="2725835"/>
            <a:ext cx="584400" cy="829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13A73E-748D-582F-6940-945746901C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22</a:t>
            </a:fld>
            <a:endParaRPr lang="i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42"/>
          <p:cNvSpPr txBox="1">
            <a:spLocks noGrp="1"/>
          </p:cNvSpPr>
          <p:nvPr>
            <p:ph type="title"/>
          </p:nvPr>
        </p:nvSpPr>
        <p:spPr>
          <a:xfrm>
            <a:off x="1561423" y="501244"/>
            <a:ext cx="6254400" cy="7458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None/>
            </a:pPr>
            <a:r>
              <a:rPr lang="is" sz="3650" b="1" u="sng" dirty="0"/>
              <a:t>Menntaskólinn í tónlist - kynningarefni</a:t>
            </a:r>
            <a:endParaRPr sz="2120" dirty="0"/>
          </a:p>
        </p:txBody>
      </p:sp>
      <p:sp>
        <p:nvSpPr>
          <p:cNvPr id="624" name="Google Shape;624;p42"/>
          <p:cNvSpPr txBox="1">
            <a:spLocks noGrp="1"/>
          </p:cNvSpPr>
          <p:nvPr>
            <p:ph type="body" idx="1"/>
          </p:nvPr>
        </p:nvSpPr>
        <p:spPr>
          <a:xfrm>
            <a:off x="1839238" y="1347889"/>
            <a:ext cx="5915100" cy="244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s" sz="2900" u="sng">
                <a:solidFill>
                  <a:schemeClr val="hlink"/>
                </a:solidFill>
                <a:hlinkClick r:id="rId3"/>
              </a:rPr>
              <a:t>Kynningarmyndband</a:t>
            </a:r>
            <a:endParaRPr sz="2900"/>
          </a:p>
        </p:txBody>
      </p:sp>
      <p:pic>
        <p:nvPicPr>
          <p:cNvPr id="625" name="Google Shape;625;p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9949" y="103435"/>
            <a:ext cx="907581" cy="9075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F55CC-D0DD-A79B-8A8A-D9008CE91B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63898-4FBF-E972-E0A4-8E1BA4BBA8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23</a:t>
            </a:fld>
            <a:endParaRPr lang="i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43"/>
          <p:cNvSpPr txBox="1">
            <a:spLocks noGrp="1"/>
          </p:cNvSpPr>
          <p:nvPr>
            <p:ph type="title"/>
          </p:nvPr>
        </p:nvSpPr>
        <p:spPr>
          <a:xfrm>
            <a:off x="628650" y="-21816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is" sz="3000"/>
              <a:t>       </a:t>
            </a:r>
            <a:r>
              <a:rPr lang="is" sz="3000" u="sng">
                <a:solidFill>
                  <a:srgbClr val="42719B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Menntaskólinn við Hamrahlíð</a:t>
            </a:r>
            <a:endParaRPr sz="3000">
              <a:solidFill>
                <a:srgbClr val="42719B"/>
              </a:solidFill>
            </a:endParaRPr>
          </a:p>
        </p:txBody>
      </p:sp>
      <p:sp>
        <p:nvSpPr>
          <p:cNvPr id="631" name="Google Shape;631;p43"/>
          <p:cNvSpPr txBox="1">
            <a:spLocks noGrp="1"/>
          </p:cNvSpPr>
          <p:nvPr>
            <p:ph type="sldNum" idx="12"/>
          </p:nvPr>
        </p:nvSpPr>
        <p:spPr>
          <a:xfrm>
            <a:off x="4843463" y="3575447"/>
            <a:ext cx="15432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25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24</a:t>
            </a:fld>
            <a:endParaRPr/>
          </a:p>
        </p:txBody>
      </p:sp>
      <p:pic>
        <p:nvPicPr>
          <p:cNvPr id="632" name="Google Shape;632;p43" descr="mh-log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9546" y="227359"/>
            <a:ext cx="814387" cy="814387"/>
          </a:xfrm>
          <a:prstGeom prst="rect">
            <a:avLst/>
          </a:prstGeom>
          <a:noFill/>
          <a:ln>
            <a:noFill/>
          </a:ln>
        </p:spPr>
      </p:pic>
      <p:sp>
        <p:nvSpPr>
          <p:cNvPr id="633" name="Google Shape;633;p43"/>
          <p:cNvSpPr/>
          <p:nvPr/>
        </p:nvSpPr>
        <p:spPr>
          <a:xfrm>
            <a:off x="3573595" y="760951"/>
            <a:ext cx="1836300" cy="847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 til stúdentsprófs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4" name="Google Shape;634;p43"/>
          <p:cNvSpPr/>
          <p:nvPr/>
        </p:nvSpPr>
        <p:spPr>
          <a:xfrm>
            <a:off x="5355793" y="3083209"/>
            <a:ext cx="1350300" cy="70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Opin 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p43"/>
          <p:cNvSpPr/>
          <p:nvPr/>
        </p:nvSpPr>
        <p:spPr>
          <a:xfrm>
            <a:off x="3816594" y="3947528"/>
            <a:ext cx="1350300" cy="70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Fjölnámsbraut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6" name="Google Shape;636;p43"/>
          <p:cNvSpPr/>
          <p:nvPr/>
        </p:nvSpPr>
        <p:spPr>
          <a:xfrm>
            <a:off x="5355793" y="2327125"/>
            <a:ext cx="1350300" cy="70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Listdansbraut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7" name="Google Shape;637;p43"/>
          <p:cNvSpPr/>
          <p:nvPr/>
        </p:nvSpPr>
        <p:spPr>
          <a:xfrm>
            <a:off x="2277451" y="2327125"/>
            <a:ext cx="1350300" cy="70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Náttúrufræði</a:t>
            </a: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8" name="Google Shape;638;p43"/>
          <p:cNvSpPr/>
          <p:nvPr/>
        </p:nvSpPr>
        <p:spPr>
          <a:xfrm>
            <a:off x="2277451" y="3083209"/>
            <a:ext cx="1350300" cy="70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 nám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9" name="Google Shape;639;p43"/>
          <p:cNvSpPr/>
          <p:nvPr/>
        </p:nvSpPr>
        <p:spPr>
          <a:xfrm>
            <a:off x="2277451" y="1571041"/>
            <a:ext cx="1350300" cy="70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Félagsfræða</a:t>
            </a: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0" name="Google Shape;640;p43"/>
          <p:cNvSpPr/>
          <p:nvPr/>
        </p:nvSpPr>
        <p:spPr>
          <a:xfrm>
            <a:off x="5355793" y="1571041"/>
            <a:ext cx="1350300" cy="70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Málabraut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1" name="Google Shape;641;p43"/>
          <p:cNvCxnSpPr/>
          <p:nvPr/>
        </p:nvCxnSpPr>
        <p:spPr>
          <a:xfrm flipH="1">
            <a:off x="4034989" y="1614165"/>
            <a:ext cx="18000" cy="1785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2" name="Google Shape;642;p43"/>
          <p:cNvCxnSpPr/>
          <p:nvPr/>
        </p:nvCxnSpPr>
        <p:spPr>
          <a:xfrm>
            <a:off x="4869733" y="855131"/>
            <a:ext cx="6000" cy="2581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43" name="Google Shape;643;p43"/>
          <p:cNvCxnSpPr/>
          <p:nvPr/>
        </p:nvCxnSpPr>
        <p:spPr>
          <a:xfrm rot="10800000">
            <a:off x="3681649" y="1897552"/>
            <a:ext cx="378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4" name="Google Shape;644;p43"/>
          <p:cNvCxnSpPr/>
          <p:nvPr/>
        </p:nvCxnSpPr>
        <p:spPr>
          <a:xfrm rot="10800000">
            <a:off x="3681649" y="2653637"/>
            <a:ext cx="378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5" name="Google Shape;645;p43"/>
          <p:cNvCxnSpPr/>
          <p:nvPr/>
        </p:nvCxnSpPr>
        <p:spPr>
          <a:xfrm rot="10800000">
            <a:off x="3681649" y="3409721"/>
            <a:ext cx="378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6" name="Google Shape;646;p43"/>
          <p:cNvCxnSpPr/>
          <p:nvPr/>
        </p:nvCxnSpPr>
        <p:spPr>
          <a:xfrm>
            <a:off x="4869739" y="1922080"/>
            <a:ext cx="378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7" name="Google Shape;647;p43"/>
          <p:cNvCxnSpPr/>
          <p:nvPr/>
        </p:nvCxnSpPr>
        <p:spPr>
          <a:xfrm>
            <a:off x="4869739" y="2678164"/>
            <a:ext cx="378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48" name="Google Shape;648;p43"/>
          <p:cNvCxnSpPr/>
          <p:nvPr/>
        </p:nvCxnSpPr>
        <p:spPr>
          <a:xfrm>
            <a:off x="4869739" y="3436682"/>
            <a:ext cx="378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49" name="Google Shape;649;p43"/>
          <p:cNvSpPr txBox="1"/>
          <p:nvPr/>
        </p:nvSpPr>
        <p:spPr>
          <a:xfrm>
            <a:off x="6985211" y="496103"/>
            <a:ext cx="1350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0" name="Google Shape;650;p43"/>
          <p:cNvSpPr/>
          <p:nvPr/>
        </p:nvSpPr>
        <p:spPr>
          <a:xfrm>
            <a:off x="3946277" y="478575"/>
            <a:ext cx="125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44"/>
          <p:cNvSpPr txBox="1">
            <a:spLocks noGrp="1"/>
          </p:cNvSpPr>
          <p:nvPr>
            <p:ph type="title"/>
          </p:nvPr>
        </p:nvSpPr>
        <p:spPr>
          <a:xfrm>
            <a:off x="1890963" y="251358"/>
            <a:ext cx="5915100" cy="7458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is" sz="4500" b="1" u="sng">
                <a:solidFill>
                  <a:srgbClr val="599BD5"/>
                </a:solidFill>
              </a:rPr>
              <a:t>MH - kynningarefni</a:t>
            </a:r>
            <a:endParaRPr>
              <a:solidFill>
                <a:srgbClr val="599BD5"/>
              </a:solidFill>
            </a:endParaRPr>
          </a:p>
        </p:txBody>
      </p:sp>
      <p:sp>
        <p:nvSpPr>
          <p:cNvPr id="657" name="Google Shape;657;p44"/>
          <p:cNvSpPr txBox="1">
            <a:spLocks noGrp="1"/>
          </p:cNvSpPr>
          <p:nvPr>
            <p:ph type="body" idx="1"/>
          </p:nvPr>
        </p:nvSpPr>
        <p:spPr>
          <a:xfrm>
            <a:off x="1948438" y="1417689"/>
            <a:ext cx="5915100" cy="244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s" sz="2200" u="sng">
                <a:solidFill>
                  <a:schemeClr val="hlink"/>
                </a:solidFill>
                <a:hlinkClick r:id="rId3"/>
              </a:rPr>
              <a:t>Ýmis myndbönd um skólann, námið og spurt og svarað</a:t>
            </a:r>
            <a:endParaRPr sz="2200"/>
          </a:p>
        </p:txBody>
      </p:sp>
      <p:pic>
        <p:nvPicPr>
          <p:cNvPr id="658" name="Google Shape;658;p44" descr="mh-log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1090" y="217059"/>
            <a:ext cx="814387" cy="8143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AA459-D0F7-6225-A317-C41CA2F550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DCA68-B7BC-1583-FC9E-FE89068F9C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25</a:t>
            </a:fld>
            <a:endParaRPr lang="i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45"/>
          <p:cNvSpPr txBox="1">
            <a:spLocks noGrp="1"/>
          </p:cNvSpPr>
          <p:nvPr>
            <p:ph type="sldNum" idx="12"/>
          </p:nvPr>
        </p:nvSpPr>
        <p:spPr>
          <a:xfrm>
            <a:off x="4914900" y="3512939"/>
            <a:ext cx="1600200" cy="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26</a:t>
            </a:fld>
            <a:endParaRPr/>
          </a:p>
        </p:txBody>
      </p:sp>
      <p:sp>
        <p:nvSpPr>
          <p:cNvPr id="664" name="Google Shape;664;p45"/>
          <p:cNvSpPr/>
          <p:nvPr/>
        </p:nvSpPr>
        <p:spPr>
          <a:xfrm>
            <a:off x="3599892" y="1621105"/>
            <a:ext cx="1674300" cy="6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 til stúdentsprófs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5" name="Google Shape;665;p45"/>
          <p:cNvSpPr/>
          <p:nvPr/>
        </p:nvSpPr>
        <p:spPr>
          <a:xfrm>
            <a:off x="2012960" y="2739550"/>
            <a:ext cx="1512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Félagsfræða braut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6" name="Google Shape;666;p45"/>
          <p:cNvSpPr/>
          <p:nvPr/>
        </p:nvSpPr>
        <p:spPr>
          <a:xfrm>
            <a:off x="5274078" y="2793557"/>
            <a:ext cx="1512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Náttúrufræði braut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7" name="Google Shape;667;p45"/>
          <p:cNvSpPr/>
          <p:nvPr/>
        </p:nvSpPr>
        <p:spPr>
          <a:xfrm>
            <a:off x="1580912" y="3603647"/>
            <a:ext cx="11280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Félagsfræði og sögulína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p45"/>
          <p:cNvSpPr/>
          <p:nvPr/>
        </p:nvSpPr>
        <p:spPr>
          <a:xfrm>
            <a:off x="2769043" y="3603647"/>
            <a:ext cx="1080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Hagfræði og stærðfræði</a:t>
            </a:r>
            <a:endParaRPr sz="12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lína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9" name="Google Shape;669;p45"/>
          <p:cNvSpPr/>
          <p:nvPr/>
        </p:nvSpPr>
        <p:spPr>
          <a:xfrm>
            <a:off x="6084041" y="3594114"/>
            <a:ext cx="113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Líffræði</a:t>
            </a:r>
            <a:r>
              <a:rPr lang="is" sz="1200">
                <a:solidFill>
                  <a:srgbClr val="0000FF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og efnafræði lína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0" name="Google Shape;670;p45"/>
          <p:cNvSpPr/>
          <p:nvPr/>
        </p:nvSpPr>
        <p:spPr>
          <a:xfrm>
            <a:off x="4952477" y="3594114"/>
            <a:ext cx="10740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Eðlisfræði og stærðfræði lína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71" name="Google Shape;671;p45"/>
          <p:cNvCxnSpPr>
            <a:stCxn id="664" idx="2"/>
          </p:cNvCxnSpPr>
          <p:nvPr/>
        </p:nvCxnSpPr>
        <p:spPr>
          <a:xfrm>
            <a:off x="4437042" y="2269105"/>
            <a:ext cx="837000" cy="524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2" name="Google Shape;672;p45"/>
          <p:cNvCxnSpPr>
            <a:stCxn id="664" idx="2"/>
          </p:cNvCxnSpPr>
          <p:nvPr/>
        </p:nvCxnSpPr>
        <p:spPr>
          <a:xfrm flipH="1">
            <a:off x="3530442" y="2269105"/>
            <a:ext cx="906600" cy="524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3" name="Google Shape;673;p45"/>
          <p:cNvCxnSpPr>
            <a:stCxn id="665" idx="2"/>
          </p:cNvCxnSpPr>
          <p:nvPr/>
        </p:nvCxnSpPr>
        <p:spPr>
          <a:xfrm flipH="1">
            <a:off x="2391110" y="3333550"/>
            <a:ext cx="378000" cy="216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4" name="Google Shape;674;p45"/>
          <p:cNvCxnSpPr>
            <a:stCxn id="665" idx="2"/>
          </p:cNvCxnSpPr>
          <p:nvPr/>
        </p:nvCxnSpPr>
        <p:spPr>
          <a:xfrm>
            <a:off x="2769110" y="3333550"/>
            <a:ext cx="270000" cy="216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5" name="Google Shape;675;p45"/>
          <p:cNvCxnSpPr>
            <a:stCxn id="666" idx="2"/>
          </p:cNvCxnSpPr>
          <p:nvPr/>
        </p:nvCxnSpPr>
        <p:spPr>
          <a:xfrm flipH="1">
            <a:off x="5679228" y="3387557"/>
            <a:ext cx="351000" cy="162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676" name="Google Shape;676;p45"/>
          <p:cNvCxnSpPr>
            <a:stCxn id="666" idx="2"/>
          </p:cNvCxnSpPr>
          <p:nvPr/>
        </p:nvCxnSpPr>
        <p:spPr>
          <a:xfrm>
            <a:off x="6030228" y="3387557"/>
            <a:ext cx="351000" cy="162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677" name="Google Shape;677;p45"/>
          <p:cNvSpPr txBox="1"/>
          <p:nvPr/>
        </p:nvSpPr>
        <p:spPr>
          <a:xfrm>
            <a:off x="6786246" y="836647"/>
            <a:ext cx="1295400" cy="3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5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8" name="Google Shape;678;p45"/>
          <p:cNvSpPr txBox="1">
            <a:spLocks noGrp="1"/>
          </p:cNvSpPr>
          <p:nvPr>
            <p:ph type="title"/>
          </p:nvPr>
        </p:nvSpPr>
        <p:spPr>
          <a:xfrm>
            <a:off x="1989169" y="195656"/>
            <a:ext cx="5229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s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Menntaskólinn við Sund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679" name="Google Shape;679;p4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15870" y="269605"/>
            <a:ext cx="1573299" cy="881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p45" descr="Tengd mynd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6681" y="360124"/>
            <a:ext cx="645319" cy="494744"/>
          </a:xfrm>
          <a:prstGeom prst="rect">
            <a:avLst/>
          </a:prstGeom>
          <a:noFill/>
          <a:ln>
            <a:noFill/>
          </a:ln>
        </p:spPr>
      </p:pic>
      <p:sp>
        <p:nvSpPr>
          <p:cNvPr id="681" name="Google Shape;681;p45"/>
          <p:cNvSpPr txBox="1"/>
          <p:nvPr/>
        </p:nvSpPr>
        <p:spPr>
          <a:xfrm>
            <a:off x="3678100" y="836647"/>
            <a:ext cx="1419300" cy="4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Áfangaskóli þriggja anna kerfi</a:t>
            </a:r>
            <a:endParaRPr sz="1100"/>
          </a:p>
        </p:txBody>
      </p:sp>
      <p:sp>
        <p:nvSpPr>
          <p:cNvPr id="682" name="Google Shape;682;p45"/>
          <p:cNvSpPr/>
          <p:nvPr/>
        </p:nvSpPr>
        <p:spPr>
          <a:xfrm>
            <a:off x="3815890" y="4268132"/>
            <a:ext cx="1512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Starfsbraut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46"/>
          <p:cNvSpPr txBox="1">
            <a:spLocks noGrp="1"/>
          </p:cNvSpPr>
          <p:nvPr>
            <p:ph type="title"/>
          </p:nvPr>
        </p:nvSpPr>
        <p:spPr>
          <a:xfrm>
            <a:off x="1764538" y="234608"/>
            <a:ext cx="5915100" cy="7458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is" sz="4500" b="1" u="sng">
                <a:solidFill>
                  <a:srgbClr val="0000FF"/>
                </a:solidFill>
              </a:rPr>
              <a:t>MS - kynningarefni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89" name="Google Shape;689;p46"/>
          <p:cNvSpPr txBox="1">
            <a:spLocks noGrp="1"/>
          </p:cNvSpPr>
          <p:nvPr>
            <p:ph type="body" idx="1"/>
          </p:nvPr>
        </p:nvSpPr>
        <p:spPr>
          <a:xfrm>
            <a:off x="1614438" y="1347889"/>
            <a:ext cx="5915100" cy="244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sz="2100" u="sng">
                <a:solidFill>
                  <a:schemeClr val="hlink"/>
                </a:solidFill>
                <a:hlinkClick r:id="rId3"/>
              </a:rPr>
              <a:t>Kynning á námsbrautum og línum</a:t>
            </a:r>
            <a:endParaRPr sz="21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1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s" sz="2100" u="sng">
                <a:solidFill>
                  <a:schemeClr val="hlink"/>
                </a:solidFill>
                <a:hlinkClick r:id="rId4"/>
              </a:rPr>
              <a:t>Kynningarmyndband um skólann</a:t>
            </a:r>
            <a:endParaRPr sz="2100"/>
          </a:p>
        </p:txBody>
      </p:sp>
      <p:pic>
        <p:nvPicPr>
          <p:cNvPr id="690" name="Google Shape;690;p4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5870" y="269605"/>
            <a:ext cx="1573299" cy="881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1" name="Google Shape;691;p46" descr="Tengd myn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6681" y="360124"/>
            <a:ext cx="645319" cy="4947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C21D-BCE1-09FE-884A-97147F59342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9690F-E494-DC22-557A-91B2E7B473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27</a:t>
            </a:fld>
            <a:endParaRPr lang="i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47"/>
          <p:cNvSpPr txBox="1">
            <a:spLocks noGrp="1"/>
          </p:cNvSpPr>
          <p:nvPr>
            <p:ph type="title"/>
          </p:nvPr>
        </p:nvSpPr>
        <p:spPr>
          <a:xfrm>
            <a:off x="1655676" y="237990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s" b="1" u="sng">
                <a:hlinkClick r:id="rId3"/>
              </a:rPr>
              <a:t>Myndlistaskólinn í Reykjavík</a:t>
            </a:r>
            <a:endParaRPr b="1"/>
          </a:p>
        </p:txBody>
      </p:sp>
      <p:pic>
        <p:nvPicPr>
          <p:cNvPr id="697" name="Google Shape;697;p47" descr="myndlis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0188" y="154666"/>
            <a:ext cx="1187391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98" name="Google Shape;698;p47"/>
          <p:cNvSpPr/>
          <p:nvPr/>
        </p:nvSpPr>
        <p:spPr>
          <a:xfrm>
            <a:off x="3545886" y="1437624"/>
            <a:ext cx="1944300" cy="97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Námsbraut </a:t>
            </a:r>
            <a:r>
              <a:rPr lang="i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á framhaldsskóla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stigi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9" name="Google Shape;699;p47"/>
          <p:cNvSpPr/>
          <p:nvPr/>
        </p:nvSpPr>
        <p:spPr>
          <a:xfrm>
            <a:off x="3545886" y="2829204"/>
            <a:ext cx="1836300" cy="81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Listnámsbraut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00" name="Google Shape;700;p47"/>
          <p:cNvCxnSpPr/>
          <p:nvPr/>
        </p:nvCxnSpPr>
        <p:spPr>
          <a:xfrm>
            <a:off x="4487162" y="2263673"/>
            <a:ext cx="0" cy="472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01" name="Google Shape;701;p47"/>
          <p:cNvSpPr txBox="1"/>
          <p:nvPr/>
        </p:nvSpPr>
        <p:spPr>
          <a:xfrm>
            <a:off x="7121497" y="863131"/>
            <a:ext cx="2214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 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2" name="Google Shape;702;p47"/>
          <p:cNvSpPr/>
          <p:nvPr/>
        </p:nvSpPr>
        <p:spPr>
          <a:xfrm>
            <a:off x="3630467" y="4058773"/>
            <a:ext cx="1713300" cy="732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9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Kynningar</a:t>
            </a:r>
            <a:endParaRPr sz="17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9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myndband</a:t>
            </a:r>
            <a:endParaRPr sz="19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03" name="Google Shape;703;p47"/>
          <p:cNvCxnSpPr/>
          <p:nvPr/>
        </p:nvCxnSpPr>
        <p:spPr>
          <a:xfrm>
            <a:off x="4487162" y="3422073"/>
            <a:ext cx="0" cy="48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66D03B-61BA-7C52-4127-FFA4BAD4AD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28</a:t>
            </a:fld>
            <a:endParaRPr lang="i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48"/>
          <p:cNvSpPr txBox="1">
            <a:spLocks noGrp="1"/>
          </p:cNvSpPr>
          <p:nvPr>
            <p:ph type="title"/>
          </p:nvPr>
        </p:nvSpPr>
        <p:spPr>
          <a:xfrm>
            <a:off x="1485900" y="75592"/>
            <a:ext cx="6172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is" sz="3000" u="sng">
                <a:solidFill>
                  <a:schemeClr val="hlink"/>
                </a:solidFill>
                <a:hlinkClick r:id="rId3"/>
              </a:rPr>
            </a:br>
            <a:r>
              <a:rPr lang="is" sz="3300" b="1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Tækniskólinn</a:t>
            </a:r>
            <a:br>
              <a:rPr lang="is" sz="2500"/>
            </a:br>
            <a:r>
              <a:rPr lang="is" sz="1600"/>
              <a:t>Kennt í Hafnarfirði</a:t>
            </a:r>
            <a:br>
              <a:rPr lang="is" sz="3000"/>
            </a:br>
            <a:endParaRPr sz="3000"/>
          </a:p>
        </p:txBody>
      </p:sp>
      <p:sp>
        <p:nvSpPr>
          <p:cNvPr id="710" name="Google Shape;710;p48"/>
          <p:cNvSpPr txBox="1">
            <a:spLocks noGrp="1"/>
          </p:cNvSpPr>
          <p:nvPr>
            <p:ph type="sldNum" idx="12"/>
          </p:nvPr>
        </p:nvSpPr>
        <p:spPr>
          <a:xfrm>
            <a:off x="6629400" y="481105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29</a:t>
            </a:fld>
            <a:endParaRPr/>
          </a:p>
        </p:txBody>
      </p:sp>
      <p:sp>
        <p:nvSpPr>
          <p:cNvPr id="711" name="Google Shape;711;p48"/>
          <p:cNvSpPr/>
          <p:nvPr/>
        </p:nvSpPr>
        <p:spPr>
          <a:xfrm>
            <a:off x="3796817" y="1366007"/>
            <a:ext cx="1519500" cy="660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Raftækni-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skólinn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2" name="Google Shape;712;p48"/>
          <p:cNvSpPr/>
          <p:nvPr/>
        </p:nvSpPr>
        <p:spPr>
          <a:xfrm>
            <a:off x="3955526" y="2198198"/>
            <a:ext cx="1202100" cy="462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Grunndeild</a:t>
            </a:r>
            <a:r>
              <a:rPr lang="is" sz="12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rafiðna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3" name="Google Shape;713;p48">
            <a:hlinkClick r:id="rId3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7838" y="292550"/>
            <a:ext cx="1318022" cy="316111"/>
          </a:xfrm>
          <a:prstGeom prst="rect">
            <a:avLst/>
          </a:prstGeom>
          <a:noFill/>
          <a:ln>
            <a:noFill/>
          </a:ln>
        </p:spPr>
      </p:pic>
      <p:sp>
        <p:nvSpPr>
          <p:cNvPr id="714" name="Google Shape;714;p48"/>
          <p:cNvSpPr/>
          <p:nvPr/>
        </p:nvSpPr>
        <p:spPr>
          <a:xfrm>
            <a:off x="1235421" y="1366008"/>
            <a:ext cx="1516800" cy="662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Byggingatækni-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skólinn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5" name="Google Shape;715;p48"/>
          <p:cNvSpPr/>
          <p:nvPr/>
        </p:nvSpPr>
        <p:spPr>
          <a:xfrm>
            <a:off x="797480" y="2749038"/>
            <a:ext cx="1209300" cy="462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Húsasmíði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6" name="Google Shape;716;p48"/>
          <p:cNvSpPr/>
          <p:nvPr/>
        </p:nvSpPr>
        <p:spPr>
          <a:xfrm>
            <a:off x="825737" y="3270914"/>
            <a:ext cx="1193100" cy="457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Húsgagnasmíði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7" name="Google Shape;717;p48"/>
          <p:cNvSpPr/>
          <p:nvPr/>
        </p:nvSpPr>
        <p:spPr>
          <a:xfrm>
            <a:off x="6360854" y="1366020"/>
            <a:ext cx="1540800" cy="638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Véltækni-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skólinn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8" name="Google Shape;718;p48"/>
          <p:cNvSpPr/>
          <p:nvPr/>
        </p:nvSpPr>
        <p:spPr>
          <a:xfrm>
            <a:off x="7567199" y="2122884"/>
            <a:ext cx="1209300" cy="502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Grunnnám málm- og véltæknigreina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9" name="Google Shape;719;p48"/>
          <p:cNvSpPr/>
          <p:nvPr/>
        </p:nvSpPr>
        <p:spPr>
          <a:xfrm>
            <a:off x="5505702" y="2198184"/>
            <a:ext cx="1209300" cy="459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Rennismíði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0" name="Google Shape;720;p48"/>
          <p:cNvSpPr/>
          <p:nvPr/>
        </p:nvSpPr>
        <p:spPr>
          <a:xfrm>
            <a:off x="5536875" y="3362944"/>
            <a:ext cx="1209300" cy="662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Vélstjórn 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námsstig A</a:t>
            </a:r>
            <a:r>
              <a:rPr lang="is" sz="12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og B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Kennt að miklu leyti í Hafnarfirði, námi lýkur á Háteigsvegi</a:t>
            </a:r>
            <a:endParaRPr sz="8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1" name="Google Shape;721;p48"/>
          <p:cNvSpPr/>
          <p:nvPr/>
        </p:nvSpPr>
        <p:spPr>
          <a:xfrm>
            <a:off x="7556662" y="2704275"/>
            <a:ext cx="1209300" cy="487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Stálsmíði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2" name="Google Shape;722;p48"/>
          <p:cNvSpPr/>
          <p:nvPr/>
        </p:nvSpPr>
        <p:spPr>
          <a:xfrm>
            <a:off x="7556662" y="3284138"/>
            <a:ext cx="1209300" cy="466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Vélvirkjun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23" name="Google Shape;723;p48"/>
          <p:cNvCxnSpPr/>
          <p:nvPr/>
        </p:nvCxnSpPr>
        <p:spPr>
          <a:xfrm flipH="1">
            <a:off x="2224176" y="2695627"/>
            <a:ext cx="1200" cy="1304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24" name="Google Shape;724;p48"/>
          <p:cNvCxnSpPr/>
          <p:nvPr/>
        </p:nvCxnSpPr>
        <p:spPr>
          <a:xfrm flipH="1">
            <a:off x="2009465" y="2997162"/>
            <a:ext cx="210600" cy="5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25" name="Google Shape;725;p48"/>
          <p:cNvCxnSpPr/>
          <p:nvPr/>
        </p:nvCxnSpPr>
        <p:spPr>
          <a:xfrm flipH="1">
            <a:off x="2018573" y="3500852"/>
            <a:ext cx="210600" cy="5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26" name="Google Shape;726;p48"/>
          <p:cNvSpPr txBox="1"/>
          <p:nvPr/>
        </p:nvSpPr>
        <p:spPr>
          <a:xfrm>
            <a:off x="5979434" y="554796"/>
            <a:ext cx="21372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Inntökuskilyrði námsbrauta má finna í upplýsingum um brautirnar sjálfar</a:t>
            </a:r>
            <a:endParaRPr sz="1100"/>
          </a:p>
        </p:txBody>
      </p:sp>
      <p:sp>
        <p:nvSpPr>
          <p:cNvPr id="727" name="Google Shape;727;p48"/>
          <p:cNvSpPr/>
          <p:nvPr/>
        </p:nvSpPr>
        <p:spPr>
          <a:xfrm>
            <a:off x="1413897" y="2209850"/>
            <a:ext cx="1209300" cy="503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Gunnnám bygginga- og mannvirkja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28" name="Google Shape;728;p48"/>
          <p:cNvCxnSpPr>
            <a:stCxn id="711" idx="2"/>
          </p:cNvCxnSpPr>
          <p:nvPr/>
        </p:nvCxnSpPr>
        <p:spPr>
          <a:xfrm>
            <a:off x="4556567" y="2026607"/>
            <a:ext cx="0" cy="147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29" name="Google Shape;729;p48"/>
          <p:cNvSpPr>
            <a:spLocks noGrp="1"/>
          </p:cNvSpPr>
          <p:nvPr>
            <p:ph type="body" idx="1"/>
          </p:nvPr>
        </p:nvSpPr>
        <p:spPr>
          <a:xfrm>
            <a:off x="821480" y="3774520"/>
            <a:ext cx="1197300" cy="439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lt1"/>
              </a:buClr>
              <a:buSzPts val="1200"/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Pípulagnir</a:t>
            </a:r>
            <a:endParaRPr sz="1200">
              <a:solidFill>
                <a:srgbClr val="0000FF"/>
              </a:solidFill>
            </a:endParaRPr>
          </a:p>
        </p:txBody>
      </p:sp>
      <p:cxnSp>
        <p:nvCxnSpPr>
          <p:cNvPr id="730" name="Google Shape;730;p48"/>
          <p:cNvCxnSpPr/>
          <p:nvPr/>
        </p:nvCxnSpPr>
        <p:spPr>
          <a:xfrm flipH="1">
            <a:off x="2023625" y="3994457"/>
            <a:ext cx="210600" cy="5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731" name="Google Shape;731;p48"/>
          <p:cNvCxnSpPr/>
          <p:nvPr/>
        </p:nvCxnSpPr>
        <p:spPr>
          <a:xfrm flipH="1">
            <a:off x="7197405" y="1454977"/>
            <a:ext cx="4500" cy="2157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32" name="Google Shape;732;p48"/>
          <p:cNvCxnSpPr/>
          <p:nvPr/>
        </p:nvCxnSpPr>
        <p:spPr>
          <a:xfrm>
            <a:off x="1424287" y="1573434"/>
            <a:ext cx="0" cy="147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733" name="Google Shape;733;p48"/>
          <p:cNvCxnSpPr/>
          <p:nvPr/>
        </p:nvCxnSpPr>
        <p:spPr>
          <a:xfrm>
            <a:off x="2018586" y="2026631"/>
            <a:ext cx="0" cy="147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734" name="Google Shape;734;p48"/>
          <p:cNvSpPr/>
          <p:nvPr/>
        </p:nvSpPr>
        <p:spPr>
          <a:xfrm>
            <a:off x="3975526" y="773250"/>
            <a:ext cx="1193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sp>
        <p:nvSpPr>
          <p:cNvPr id="735" name="Google Shape;735;p48"/>
          <p:cNvSpPr/>
          <p:nvPr/>
        </p:nvSpPr>
        <p:spPr>
          <a:xfrm>
            <a:off x="5536874" y="2797659"/>
            <a:ext cx="1209300" cy="459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Jarðvirkjun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36" name="Google Shape;736;p48"/>
          <p:cNvCxnSpPr/>
          <p:nvPr/>
        </p:nvCxnSpPr>
        <p:spPr>
          <a:xfrm>
            <a:off x="7033352" y="1454977"/>
            <a:ext cx="18600" cy="2157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37" name="Google Shape;737;p48"/>
          <p:cNvCxnSpPr>
            <a:endCxn id="719" idx="3"/>
          </p:cNvCxnSpPr>
          <p:nvPr/>
        </p:nvCxnSpPr>
        <p:spPr>
          <a:xfrm flipH="1">
            <a:off x="6715002" y="2394984"/>
            <a:ext cx="336900" cy="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8" name="Google Shape;738;p48"/>
          <p:cNvCxnSpPr/>
          <p:nvPr/>
        </p:nvCxnSpPr>
        <p:spPr>
          <a:xfrm flipH="1">
            <a:off x="6715227" y="2983547"/>
            <a:ext cx="336900" cy="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39" name="Google Shape;739;p48"/>
          <p:cNvCxnSpPr/>
          <p:nvPr/>
        </p:nvCxnSpPr>
        <p:spPr>
          <a:xfrm flipH="1">
            <a:off x="6715218" y="3603066"/>
            <a:ext cx="336900" cy="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40" name="Google Shape;740;p48"/>
          <p:cNvCxnSpPr>
            <a:endCxn id="718" idx="1"/>
          </p:cNvCxnSpPr>
          <p:nvPr/>
        </p:nvCxnSpPr>
        <p:spPr>
          <a:xfrm rot="10800000" flipH="1">
            <a:off x="7215599" y="2374134"/>
            <a:ext cx="351600" cy="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41" name="Google Shape;741;p48"/>
          <p:cNvCxnSpPr/>
          <p:nvPr/>
        </p:nvCxnSpPr>
        <p:spPr>
          <a:xfrm rot="10800000" flipH="1">
            <a:off x="7201912" y="2947003"/>
            <a:ext cx="351600" cy="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42" name="Google Shape;742;p48"/>
          <p:cNvCxnSpPr/>
          <p:nvPr/>
        </p:nvCxnSpPr>
        <p:spPr>
          <a:xfrm rot="10800000" flipH="1">
            <a:off x="7201912" y="3592706"/>
            <a:ext cx="351600" cy="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43" name="Google Shape;743;p48"/>
          <p:cNvSpPr/>
          <p:nvPr/>
        </p:nvSpPr>
        <p:spPr>
          <a:xfrm>
            <a:off x="3440986" y="2768800"/>
            <a:ext cx="1209300" cy="462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Rafeindavirkjun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44" name="Google Shape;744;p48"/>
          <p:cNvCxnSpPr/>
          <p:nvPr/>
        </p:nvCxnSpPr>
        <p:spPr>
          <a:xfrm flipH="1">
            <a:off x="4888738" y="2625539"/>
            <a:ext cx="12600" cy="364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45" name="Google Shape;745;p48"/>
          <p:cNvCxnSpPr/>
          <p:nvPr/>
        </p:nvCxnSpPr>
        <p:spPr>
          <a:xfrm flipH="1">
            <a:off x="4676451" y="2977409"/>
            <a:ext cx="210600" cy="5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46" name="Google Shape;746;p48"/>
          <p:cNvSpPr/>
          <p:nvPr/>
        </p:nvSpPr>
        <p:spPr>
          <a:xfrm>
            <a:off x="3955526" y="4214405"/>
            <a:ext cx="1202100" cy="462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Starfsbraut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311CE-2590-4157-47FD-4C270940C4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>
            <a:spLocks noGrp="1"/>
          </p:cNvSpPr>
          <p:nvPr>
            <p:ph type="ctrTitle"/>
          </p:nvPr>
        </p:nvSpPr>
        <p:spPr>
          <a:xfrm>
            <a:off x="1657361" y="42793"/>
            <a:ext cx="58293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is" sz="2800" u="sng">
                <a:solidFill>
                  <a:srgbClr val="CC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Borgarholtsskóli</a:t>
            </a:r>
            <a:endParaRPr sz="4100"/>
          </a:p>
        </p:txBody>
      </p:sp>
      <p:sp>
        <p:nvSpPr>
          <p:cNvPr id="159" name="Google Shape;159;p21"/>
          <p:cNvSpPr/>
          <p:nvPr/>
        </p:nvSpPr>
        <p:spPr>
          <a:xfrm>
            <a:off x="1337787" y="1010098"/>
            <a:ext cx="194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Bóknám til stúdentsprófs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1"/>
          <p:cNvSpPr/>
          <p:nvPr/>
        </p:nvSpPr>
        <p:spPr>
          <a:xfrm>
            <a:off x="1769835" y="2738278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Félags- og hugvísindabraut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1"/>
          <p:cNvSpPr/>
          <p:nvPr/>
        </p:nvSpPr>
        <p:spPr>
          <a:xfrm>
            <a:off x="1769835" y="1658170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3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Náttúrufræðibraut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1"/>
          <p:cNvSpPr/>
          <p:nvPr/>
        </p:nvSpPr>
        <p:spPr>
          <a:xfrm>
            <a:off x="1769835" y="2198230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Viðskipta- og 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frumkvöðlabraut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1"/>
          <p:cNvSpPr/>
          <p:nvPr/>
        </p:nvSpPr>
        <p:spPr>
          <a:xfrm>
            <a:off x="3603716" y="2198262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Afreksíþróttasvið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hægt að taka af þessum brautum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4" name="Google Shape;164;p21"/>
          <p:cNvCxnSpPr/>
          <p:nvPr/>
        </p:nvCxnSpPr>
        <p:spPr>
          <a:xfrm>
            <a:off x="5861786" y="1461526"/>
            <a:ext cx="0" cy="1959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5" name="Google Shape;165;p21"/>
          <p:cNvCxnSpPr/>
          <p:nvPr/>
        </p:nvCxnSpPr>
        <p:spPr>
          <a:xfrm>
            <a:off x="1499805" y="1874194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66" name="Google Shape;166;p21"/>
          <p:cNvCxnSpPr/>
          <p:nvPr/>
        </p:nvCxnSpPr>
        <p:spPr>
          <a:xfrm>
            <a:off x="1499805" y="2429520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67" name="Google Shape;167;p21"/>
          <p:cNvCxnSpPr/>
          <p:nvPr/>
        </p:nvCxnSpPr>
        <p:spPr>
          <a:xfrm>
            <a:off x="1499805" y="2983436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68" name="Google Shape;168;p21"/>
          <p:cNvCxnSpPr/>
          <p:nvPr/>
        </p:nvCxnSpPr>
        <p:spPr>
          <a:xfrm>
            <a:off x="1499805" y="3509641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169" name="Google Shape;169;p21"/>
          <p:cNvSpPr/>
          <p:nvPr/>
        </p:nvSpPr>
        <p:spPr>
          <a:xfrm>
            <a:off x="5696408" y="1007434"/>
            <a:ext cx="1944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Félagsvirkni- og uppeldissvið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1"/>
          <p:cNvSpPr/>
          <p:nvPr/>
        </p:nvSpPr>
        <p:spPr>
          <a:xfrm>
            <a:off x="2686731" y="4285081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Framhaldsskóla</a:t>
            </a: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1"/>
          <p:cNvSpPr/>
          <p:nvPr/>
        </p:nvSpPr>
        <p:spPr>
          <a:xfrm>
            <a:off x="5105683" y="4289018"/>
            <a:ext cx="1512300" cy="47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Sérnámsbraut</a:t>
            </a:r>
            <a:endParaRPr sz="14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1"/>
          <p:cNvSpPr/>
          <p:nvPr/>
        </p:nvSpPr>
        <p:spPr>
          <a:xfrm>
            <a:off x="1769807" y="3278293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Viðbótarnám til stúdentsprófs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1"/>
          <p:cNvSpPr/>
          <p:nvPr/>
        </p:nvSpPr>
        <p:spPr>
          <a:xfrm>
            <a:off x="6112160" y="1751261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3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Félagsliðar</a:t>
            </a:r>
            <a:endParaRPr sz="13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1"/>
          <p:cNvSpPr/>
          <p:nvPr/>
        </p:nvSpPr>
        <p:spPr>
          <a:xfrm>
            <a:off x="6128397" y="2412989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3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Félagsmála- og tómstundanám</a:t>
            </a:r>
            <a:endParaRPr sz="13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1"/>
          <p:cNvSpPr/>
          <p:nvPr/>
        </p:nvSpPr>
        <p:spPr>
          <a:xfrm>
            <a:off x="6128397" y="3123533"/>
            <a:ext cx="1512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3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Leikskólaliðar</a:t>
            </a:r>
            <a:endParaRPr sz="13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1"/>
          <p:cNvSpPr/>
          <p:nvPr/>
        </p:nvSpPr>
        <p:spPr>
          <a:xfrm>
            <a:off x="6390299" y="588075"/>
            <a:ext cx="1250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1"/>
          <p:cNvSpPr/>
          <p:nvPr/>
        </p:nvSpPr>
        <p:spPr>
          <a:xfrm>
            <a:off x="3899653" y="702188"/>
            <a:ext cx="11718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pic>
        <p:nvPicPr>
          <p:cNvPr id="178" name="Google Shape;178;p21" descr="MyndaniÃ°urstaÃ°a fyrir borgarholtsskÃ³li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57875" y="327778"/>
            <a:ext cx="1014535" cy="5471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9" name="Google Shape;179;p21"/>
          <p:cNvCxnSpPr>
            <a:stCxn id="163" idx="1"/>
            <a:endCxn id="161" idx="3"/>
          </p:cNvCxnSpPr>
          <p:nvPr/>
        </p:nvCxnSpPr>
        <p:spPr>
          <a:xfrm rot="10800000">
            <a:off x="3282116" y="1901262"/>
            <a:ext cx="321600" cy="54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0" name="Google Shape;180;p21"/>
          <p:cNvCxnSpPr>
            <a:stCxn id="163" idx="1"/>
            <a:endCxn id="162" idx="3"/>
          </p:cNvCxnSpPr>
          <p:nvPr/>
        </p:nvCxnSpPr>
        <p:spPr>
          <a:xfrm rot="10800000">
            <a:off x="3282116" y="2441262"/>
            <a:ext cx="321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1" name="Google Shape;181;p21"/>
          <p:cNvCxnSpPr>
            <a:stCxn id="163" idx="1"/>
            <a:endCxn id="160" idx="3"/>
          </p:cNvCxnSpPr>
          <p:nvPr/>
        </p:nvCxnSpPr>
        <p:spPr>
          <a:xfrm flipH="1">
            <a:off x="3282116" y="2441262"/>
            <a:ext cx="321600" cy="54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2" name="Google Shape;182;p21"/>
          <p:cNvCxnSpPr/>
          <p:nvPr/>
        </p:nvCxnSpPr>
        <p:spPr>
          <a:xfrm>
            <a:off x="5861786" y="1994276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83" name="Google Shape;183;p21"/>
          <p:cNvCxnSpPr/>
          <p:nvPr/>
        </p:nvCxnSpPr>
        <p:spPr>
          <a:xfrm>
            <a:off x="1505055" y="1591989"/>
            <a:ext cx="0" cy="1959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4" name="Google Shape;184;p21"/>
          <p:cNvCxnSpPr/>
          <p:nvPr/>
        </p:nvCxnSpPr>
        <p:spPr>
          <a:xfrm>
            <a:off x="5887089" y="2656001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185" name="Google Shape;185;p21"/>
          <p:cNvCxnSpPr/>
          <p:nvPr/>
        </p:nvCxnSpPr>
        <p:spPr>
          <a:xfrm>
            <a:off x="5861786" y="3421042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1F7196-5C2D-A8A6-68A0-4C735FFC9E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3</a:t>
            </a:fld>
            <a:endParaRPr lang="i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p49"/>
          <p:cNvSpPr txBox="1">
            <a:spLocks noGrp="1"/>
          </p:cNvSpPr>
          <p:nvPr>
            <p:ph type="title"/>
          </p:nvPr>
        </p:nvSpPr>
        <p:spPr>
          <a:xfrm>
            <a:off x="1640963" y="234108"/>
            <a:ext cx="5915100" cy="7458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b="1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Tækniskólinn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753" name="Google Shape;753;p49"/>
          <p:cNvSpPr txBox="1">
            <a:spLocks noGrp="1"/>
          </p:cNvSpPr>
          <p:nvPr>
            <p:ph type="body" idx="1"/>
          </p:nvPr>
        </p:nvSpPr>
        <p:spPr>
          <a:xfrm>
            <a:off x="145631" y="1164056"/>
            <a:ext cx="8905800" cy="38712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54" name="Google Shape;754;p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3467" y="477654"/>
            <a:ext cx="1876800" cy="450131"/>
          </a:xfrm>
          <a:prstGeom prst="rect">
            <a:avLst/>
          </a:prstGeom>
          <a:noFill/>
          <a:ln>
            <a:noFill/>
          </a:ln>
        </p:spPr>
      </p:pic>
      <p:sp>
        <p:nvSpPr>
          <p:cNvPr id="755" name="Google Shape;755;p49"/>
          <p:cNvSpPr/>
          <p:nvPr/>
        </p:nvSpPr>
        <p:spPr>
          <a:xfrm>
            <a:off x="1617788" y="1473038"/>
            <a:ext cx="1417800" cy="5817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Tæknimennta</a:t>
            </a:r>
            <a:endParaRPr sz="1200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skólinn</a:t>
            </a:r>
            <a:endParaRPr sz="1200">
              <a:solidFill>
                <a:srgbClr val="0000FF"/>
              </a:solidFill>
            </a:endParaRPr>
          </a:p>
        </p:txBody>
      </p:sp>
      <p:sp>
        <p:nvSpPr>
          <p:cNvPr id="756" name="Google Shape;756;p49"/>
          <p:cNvSpPr/>
          <p:nvPr/>
        </p:nvSpPr>
        <p:spPr>
          <a:xfrm>
            <a:off x="890813" y="2173678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K2 Tækni- og vísindaleið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57" name="Google Shape;757;p49"/>
          <p:cNvSpPr/>
          <p:nvPr/>
        </p:nvSpPr>
        <p:spPr>
          <a:xfrm>
            <a:off x="2708363" y="2219869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Íslenskubraut f. útlendinga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58" name="Google Shape;758;p49"/>
          <p:cNvSpPr/>
          <p:nvPr/>
        </p:nvSpPr>
        <p:spPr>
          <a:xfrm>
            <a:off x="890813" y="2737116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Starfsbraut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59" name="Google Shape;759;p49"/>
          <p:cNvSpPr/>
          <p:nvPr/>
        </p:nvSpPr>
        <p:spPr>
          <a:xfrm>
            <a:off x="2708363" y="2726184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Starfsbraut sérnám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60" name="Google Shape;760;p49"/>
          <p:cNvSpPr/>
          <p:nvPr/>
        </p:nvSpPr>
        <p:spPr>
          <a:xfrm>
            <a:off x="1799588" y="3251522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Náttúrufræði braut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61" name="Google Shape;761;p49"/>
          <p:cNvSpPr/>
          <p:nvPr/>
        </p:nvSpPr>
        <p:spPr>
          <a:xfrm>
            <a:off x="145631" y="3947494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Opin leið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62" name="Google Shape;762;p49"/>
          <p:cNvSpPr/>
          <p:nvPr/>
        </p:nvSpPr>
        <p:spPr>
          <a:xfrm>
            <a:off x="1254319" y="3936525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Flugtæknilína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63" name="Google Shape;763;p49"/>
          <p:cNvSpPr/>
          <p:nvPr/>
        </p:nvSpPr>
        <p:spPr>
          <a:xfrm>
            <a:off x="2363006" y="3947494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Hönnunarlína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64" name="Google Shape;764;p49"/>
          <p:cNvSpPr/>
          <p:nvPr/>
        </p:nvSpPr>
        <p:spPr>
          <a:xfrm>
            <a:off x="3471694" y="3936525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Raf-, tölvu- og véltæknilína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65" name="Google Shape;765;p49"/>
          <p:cNvSpPr/>
          <p:nvPr/>
        </p:nvSpPr>
        <p:spPr>
          <a:xfrm>
            <a:off x="5966831" y="1473038"/>
            <a:ext cx="1417800" cy="5817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Hönnunar- og handverksskólinn</a:t>
            </a:r>
            <a:endParaRPr sz="1200">
              <a:solidFill>
                <a:srgbClr val="0000FF"/>
              </a:solidFill>
            </a:endParaRPr>
          </a:p>
        </p:txBody>
      </p:sp>
      <p:sp>
        <p:nvSpPr>
          <p:cNvPr id="766" name="Google Shape;766;p49"/>
          <p:cNvSpPr/>
          <p:nvPr/>
        </p:nvSpPr>
        <p:spPr>
          <a:xfrm>
            <a:off x="5276231" y="2401200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Fatatækni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67" name="Google Shape;767;p49"/>
          <p:cNvSpPr/>
          <p:nvPr/>
        </p:nvSpPr>
        <p:spPr>
          <a:xfrm>
            <a:off x="7149038" y="2401200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Gull- og silfursmíði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68" name="Google Shape;768;p49"/>
          <p:cNvSpPr/>
          <p:nvPr/>
        </p:nvSpPr>
        <p:spPr>
          <a:xfrm>
            <a:off x="5276222" y="2929181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Hársnyrtiiðn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769" name="Google Shape;769;p49"/>
          <p:cNvSpPr/>
          <p:nvPr/>
        </p:nvSpPr>
        <p:spPr>
          <a:xfrm>
            <a:off x="7149038" y="2896669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900" u="sng">
                <a:solidFill>
                  <a:srgbClr val="0000FF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Hönnunar- og nýsköðunarbraut</a:t>
            </a:r>
            <a:endParaRPr sz="900">
              <a:solidFill>
                <a:srgbClr val="0000FF"/>
              </a:solidFill>
            </a:endParaRPr>
          </a:p>
        </p:txBody>
      </p:sp>
      <p:sp>
        <p:nvSpPr>
          <p:cNvPr id="770" name="Google Shape;770;p49"/>
          <p:cNvSpPr/>
          <p:nvPr/>
        </p:nvSpPr>
        <p:spPr>
          <a:xfrm>
            <a:off x="7149038" y="3392138"/>
            <a:ext cx="1054200" cy="3411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 u="sng">
                <a:solidFill>
                  <a:srgbClr val="0000FF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Kjólasaumur og klæðskurður</a:t>
            </a:r>
            <a:endParaRPr sz="1000">
              <a:solidFill>
                <a:srgbClr val="0000FF"/>
              </a:solidFill>
            </a:endParaRPr>
          </a:p>
        </p:txBody>
      </p:sp>
      <p:sp>
        <p:nvSpPr>
          <p:cNvPr id="771" name="Google Shape;771;p49"/>
          <p:cNvSpPr txBox="1"/>
          <p:nvPr/>
        </p:nvSpPr>
        <p:spPr>
          <a:xfrm>
            <a:off x="6067463" y="806419"/>
            <a:ext cx="21357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s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Inntökuskilyrði námsbrauta má finna í upplýsingum um brautirnar sjálfar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72" name="Google Shape;772;p49"/>
          <p:cNvCxnSpPr>
            <a:endCxn id="756" idx="3"/>
          </p:cNvCxnSpPr>
          <p:nvPr/>
        </p:nvCxnSpPr>
        <p:spPr>
          <a:xfrm flipH="1">
            <a:off x="1945013" y="2054728"/>
            <a:ext cx="381600" cy="2895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3" name="Google Shape;773;p49"/>
          <p:cNvCxnSpPr>
            <a:stCxn id="756" idx="3"/>
            <a:endCxn id="758" idx="3"/>
          </p:cNvCxnSpPr>
          <p:nvPr/>
        </p:nvCxnSpPr>
        <p:spPr>
          <a:xfrm>
            <a:off x="1945013" y="2344228"/>
            <a:ext cx="600" cy="563400"/>
          </a:xfrm>
          <a:prstGeom prst="bentConnector3">
            <a:avLst>
              <a:gd name="adj1" fmla="val 40391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4" name="Google Shape;774;p49"/>
          <p:cNvCxnSpPr/>
          <p:nvPr/>
        </p:nvCxnSpPr>
        <p:spPr>
          <a:xfrm>
            <a:off x="2344819" y="2045147"/>
            <a:ext cx="0" cy="119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5" name="Google Shape;775;p49"/>
          <p:cNvCxnSpPr>
            <a:endCxn id="757" idx="1"/>
          </p:cNvCxnSpPr>
          <p:nvPr/>
        </p:nvCxnSpPr>
        <p:spPr>
          <a:xfrm>
            <a:off x="2326463" y="2054719"/>
            <a:ext cx="381900" cy="3357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6" name="Google Shape;776;p49"/>
          <p:cNvCxnSpPr>
            <a:stCxn id="757" idx="1"/>
            <a:endCxn id="759" idx="1"/>
          </p:cNvCxnSpPr>
          <p:nvPr/>
        </p:nvCxnSpPr>
        <p:spPr>
          <a:xfrm>
            <a:off x="2708363" y="2390419"/>
            <a:ext cx="600" cy="506400"/>
          </a:xfrm>
          <a:prstGeom prst="bentConnector3">
            <a:avLst>
              <a:gd name="adj1" fmla="val -44441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77" name="Google Shape;777;p49"/>
          <p:cNvCxnSpPr>
            <a:stCxn id="760" idx="2"/>
          </p:cNvCxnSpPr>
          <p:nvPr/>
        </p:nvCxnSpPr>
        <p:spPr>
          <a:xfrm flipH="1">
            <a:off x="981788" y="3592622"/>
            <a:ext cx="1344900" cy="239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8" name="Google Shape;778;p49"/>
          <p:cNvCxnSpPr>
            <a:stCxn id="760" idx="2"/>
            <a:endCxn id="762" idx="0"/>
          </p:cNvCxnSpPr>
          <p:nvPr/>
        </p:nvCxnSpPr>
        <p:spPr>
          <a:xfrm flipH="1">
            <a:off x="1781288" y="3592622"/>
            <a:ext cx="5454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79" name="Google Shape;779;p49"/>
          <p:cNvCxnSpPr>
            <a:stCxn id="760" idx="2"/>
            <a:endCxn id="763" idx="0"/>
          </p:cNvCxnSpPr>
          <p:nvPr/>
        </p:nvCxnSpPr>
        <p:spPr>
          <a:xfrm>
            <a:off x="2326688" y="3592622"/>
            <a:ext cx="563400" cy="354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80" name="Google Shape;780;p49"/>
          <p:cNvCxnSpPr>
            <a:stCxn id="760" idx="2"/>
            <a:endCxn id="764" idx="0"/>
          </p:cNvCxnSpPr>
          <p:nvPr/>
        </p:nvCxnSpPr>
        <p:spPr>
          <a:xfrm>
            <a:off x="2326688" y="3592622"/>
            <a:ext cx="16722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81" name="Google Shape;781;p49"/>
          <p:cNvCxnSpPr>
            <a:endCxn id="766" idx="3"/>
          </p:cNvCxnSpPr>
          <p:nvPr/>
        </p:nvCxnSpPr>
        <p:spPr>
          <a:xfrm rot="5400000">
            <a:off x="6214631" y="2201550"/>
            <a:ext cx="486000" cy="2544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2" name="Google Shape;782;p49"/>
          <p:cNvCxnSpPr>
            <a:endCxn id="768" idx="3"/>
          </p:cNvCxnSpPr>
          <p:nvPr/>
        </p:nvCxnSpPr>
        <p:spPr>
          <a:xfrm rot="5400000">
            <a:off x="5923322" y="2443331"/>
            <a:ext cx="1063500" cy="2493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3" name="Google Shape;783;p49"/>
          <p:cNvCxnSpPr>
            <a:endCxn id="767" idx="1"/>
          </p:cNvCxnSpPr>
          <p:nvPr/>
        </p:nvCxnSpPr>
        <p:spPr>
          <a:xfrm rot="-5400000" flipH="1">
            <a:off x="6725888" y="2148600"/>
            <a:ext cx="500100" cy="3462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4" name="Google Shape;784;p49"/>
          <p:cNvCxnSpPr>
            <a:endCxn id="769" idx="1"/>
          </p:cNvCxnSpPr>
          <p:nvPr/>
        </p:nvCxnSpPr>
        <p:spPr>
          <a:xfrm rot="-5400000" flipH="1">
            <a:off x="6730388" y="2648569"/>
            <a:ext cx="485700" cy="3516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5" name="Google Shape;785;p49"/>
          <p:cNvCxnSpPr>
            <a:endCxn id="770" idx="1"/>
          </p:cNvCxnSpPr>
          <p:nvPr/>
        </p:nvCxnSpPr>
        <p:spPr>
          <a:xfrm rot="-5400000" flipH="1">
            <a:off x="6728138" y="3141788"/>
            <a:ext cx="490200" cy="3516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A8EB4-7406-9B5D-5624-F23DD3771A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0A21E-5E85-520A-B6F0-E16E44A891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30</a:t>
            </a:fld>
            <a:endParaRPr lang="i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Google Shape;790;p50"/>
          <p:cNvSpPr txBox="1">
            <a:spLocks noGrp="1"/>
          </p:cNvSpPr>
          <p:nvPr>
            <p:ph type="title"/>
          </p:nvPr>
        </p:nvSpPr>
        <p:spPr>
          <a:xfrm>
            <a:off x="1376700" y="351669"/>
            <a:ext cx="6390600" cy="4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is" sz="3100" b="1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Tækniskólinn</a:t>
            </a:r>
            <a:br>
              <a:rPr lang="is" sz="3100" b="1">
                <a:solidFill>
                  <a:srgbClr val="0000FF"/>
                </a:solidFill>
              </a:rPr>
            </a:br>
            <a:endParaRPr sz="1600" b="1">
              <a:solidFill>
                <a:srgbClr val="0000FF"/>
              </a:solidFill>
            </a:endParaRPr>
          </a:p>
        </p:txBody>
      </p:sp>
      <p:sp>
        <p:nvSpPr>
          <p:cNvPr id="791" name="Google Shape;791;p50"/>
          <p:cNvSpPr/>
          <p:nvPr/>
        </p:nvSpPr>
        <p:spPr>
          <a:xfrm>
            <a:off x="3778827" y="1773706"/>
            <a:ext cx="1586100" cy="578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Upplýsingatækni  skólinn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2" name="Google Shape;792;p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3472" y="477661"/>
            <a:ext cx="1318022" cy="316111"/>
          </a:xfrm>
          <a:prstGeom prst="rect">
            <a:avLst/>
          </a:prstGeom>
          <a:noFill/>
          <a:ln>
            <a:noFill/>
          </a:ln>
        </p:spPr>
      </p:pic>
      <p:sp>
        <p:nvSpPr>
          <p:cNvPr id="793" name="Google Shape;793;p50"/>
          <p:cNvSpPr/>
          <p:nvPr/>
        </p:nvSpPr>
        <p:spPr>
          <a:xfrm flipH="1">
            <a:off x="6137509" y="984194"/>
            <a:ext cx="26532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Inntökuskilyrði námsbrauta má finna í upplýsingum um brautirnar sjálfar</a:t>
            </a:r>
            <a:endParaRPr sz="1100"/>
          </a:p>
        </p:txBody>
      </p:sp>
      <p:sp>
        <p:nvSpPr>
          <p:cNvPr id="794" name="Google Shape;794;p50"/>
          <p:cNvSpPr/>
          <p:nvPr/>
        </p:nvSpPr>
        <p:spPr>
          <a:xfrm>
            <a:off x="2150527" y="3344522"/>
            <a:ext cx="1051500" cy="410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Bókband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5" name="Google Shape;795;p50"/>
          <p:cNvSpPr/>
          <p:nvPr/>
        </p:nvSpPr>
        <p:spPr>
          <a:xfrm>
            <a:off x="2881630" y="2583224"/>
            <a:ext cx="1233300" cy="548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Grunnnám upplýsinga- og fjölmiðlagreina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p50"/>
          <p:cNvSpPr/>
          <p:nvPr/>
        </p:nvSpPr>
        <p:spPr>
          <a:xfrm>
            <a:off x="2150527" y="3850334"/>
            <a:ext cx="1051500" cy="410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Grafísk miðlun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7" name="Google Shape;797;p50"/>
          <p:cNvSpPr/>
          <p:nvPr/>
        </p:nvSpPr>
        <p:spPr>
          <a:xfrm>
            <a:off x="3754876" y="3344521"/>
            <a:ext cx="1051500" cy="410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Ljósmyndun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8" name="Google Shape;798;p50"/>
          <p:cNvSpPr/>
          <p:nvPr/>
        </p:nvSpPr>
        <p:spPr>
          <a:xfrm>
            <a:off x="3754877" y="3823669"/>
            <a:ext cx="1051500" cy="410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Prentiðn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9" name="Google Shape;799;p50"/>
          <p:cNvSpPr/>
          <p:nvPr/>
        </p:nvSpPr>
        <p:spPr>
          <a:xfrm>
            <a:off x="5232297" y="2577103"/>
            <a:ext cx="1051500" cy="410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Tölvubraut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00" name="Google Shape;800;p50"/>
          <p:cNvCxnSpPr/>
          <p:nvPr/>
        </p:nvCxnSpPr>
        <p:spPr>
          <a:xfrm>
            <a:off x="3400215" y="3094334"/>
            <a:ext cx="0" cy="960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01" name="Google Shape;801;p50"/>
          <p:cNvCxnSpPr/>
          <p:nvPr/>
        </p:nvCxnSpPr>
        <p:spPr>
          <a:xfrm>
            <a:off x="3563005" y="3131934"/>
            <a:ext cx="0" cy="923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02" name="Google Shape;802;p50"/>
          <p:cNvCxnSpPr/>
          <p:nvPr/>
        </p:nvCxnSpPr>
        <p:spPr>
          <a:xfrm rot="10800000">
            <a:off x="3228015" y="3567545"/>
            <a:ext cx="172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03" name="Google Shape;803;p50"/>
          <p:cNvCxnSpPr/>
          <p:nvPr/>
        </p:nvCxnSpPr>
        <p:spPr>
          <a:xfrm rot="10800000">
            <a:off x="3228015" y="4055281"/>
            <a:ext cx="1722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04" name="Google Shape;804;p50"/>
          <p:cNvCxnSpPr/>
          <p:nvPr/>
        </p:nvCxnSpPr>
        <p:spPr>
          <a:xfrm>
            <a:off x="3563005" y="3574808"/>
            <a:ext cx="153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05" name="Google Shape;805;p50"/>
          <p:cNvCxnSpPr/>
          <p:nvPr/>
        </p:nvCxnSpPr>
        <p:spPr>
          <a:xfrm>
            <a:off x="3563005" y="4055280"/>
            <a:ext cx="153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06" name="Google Shape;806;p50"/>
          <p:cNvCxnSpPr/>
          <p:nvPr/>
        </p:nvCxnSpPr>
        <p:spPr>
          <a:xfrm flipH="1">
            <a:off x="4378063" y="2351888"/>
            <a:ext cx="6900" cy="505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07" name="Google Shape;807;p50"/>
          <p:cNvCxnSpPr/>
          <p:nvPr/>
        </p:nvCxnSpPr>
        <p:spPr>
          <a:xfrm>
            <a:off x="4948460" y="2335063"/>
            <a:ext cx="0" cy="1082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08" name="Google Shape;808;p50"/>
          <p:cNvCxnSpPr>
            <a:endCxn id="795" idx="3"/>
          </p:cNvCxnSpPr>
          <p:nvPr/>
        </p:nvCxnSpPr>
        <p:spPr>
          <a:xfrm rot="10800000">
            <a:off x="4114930" y="2857574"/>
            <a:ext cx="2634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09" name="Google Shape;809;p50"/>
          <p:cNvCxnSpPr>
            <a:endCxn id="799" idx="1"/>
          </p:cNvCxnSpPr>
          <p:nvPr/>
        </p:nvCxnSpPr>
        <p:spPr>
          <a:xfrm>
            <a:off x="4948497" y="2782153"/>
            <a:ext cx="2838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10" name="Google Shape;810;p50"/>
          <p:cNvSpPr/>
          <p:nvPr/>
        </p:nvSpPr>
        <p:spPr>
          <a:xfrm>
            <a:off x="5232297" y="3212211"/>
            <a:ext cx="1051500" cy="4101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Tölvubraut - hönnun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11" name="Google Shape;811;p50"/>
          <p:cNvCxnSpPr/>
          <p:nvPr/>
        </p:nvCxnSpPr>
        <p:spPr>
          <a:xfrm>
            <a:off x="4948460" y="3417158"/>
            <a:ext cx="2838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33C7C1-0365-730D-0D9E-4CBE0D7CC1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31</a:t>
            </a:fld>
            <a:endParaRPr lang="i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51"/>
          <p:cNvSpPr txBox="1">
            <a:spLocks noGrp="1"/>
          </p:cNvSpPr>
          <p:nvPr>
            <p:ph type="title"/>
          </p:nvPr>
        </p:nvSpPr>
        <p:spPr>
          <a:xfrm>
            <a:off x="1379488" y="234108"/>
            <a:ext cx="5915100" cy="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is" sz="2800" b="1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Tækniskólinn</a:t>
            </a:r>
            <a:br>
              <a:rPr lang="is" sz="4100"/>
            </a:br>
            <a:endParaRPr sz="1600"/>
          </a:p>
        </p:txBody>
      </p:sp>
      <p:sp>
        <p:nvSpPr>
          <p:cNvPr id="818" name="Google Shape;818;p51"/>
          <p:cNvSpPr txBox="1">
            <a:spLocks noGrp="1"/>
          </p:cNvSpPr>
          <p:nvPr>
            <p:ph type="sldNum" idx="12"/>
          </p:nvPr>
        </p:nvSpPr>
        <p:spPr>
          <a:xfrm>
            <a:off x="4843463" y="3575447"/>
            <a:ext cx="15432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2500"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32</a:t>
            </a:fld>
            <a:endParaRPr/>
          </a:p>
        </p:txBody>
      </p:sp>
      <p:pic>
        <p:nvPicPr>
          <p:cNvPr id="819" name="Google Shape;819;p5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7644" y="482509"/>
            <a:ext cx="1318022" cy="316111"/>
          </a:xfrm>
          <a:prstGeom prst="rect">
            <a:avLst/>
          </a:prstGeom>
          <a:noFill/>
          <a:ln>
            <a:noFill/>
          </a:ln>
        </p:spPr>
      </p:pic>
      <p:sp>
        <p:nvSpPr>
          <p:cNvPr id="820" name="Google Shape;820;p51"/>
          <p:cNvSpPr/>
          <p:nvPr/>
        </p:nvSpPr>
        <p:spPr>
          <a:xfrm>
            <a:off x="1220571" y="2707654"/>
            <a:ext cx="1126500" cy="48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Húsgagna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smíði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1" name="Google Shape;821;p51"/>
          <p:cNvSpPr/>
          <p:nvPr/>
        </p:nvSpPr>
        <p:spPr>
          <a:xfrm>
            <a:off x="1227343" y="3269851"/>
            <a:ext cx="1123200" cy="486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Múraraiðn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22" name="Google Shape;822;p51"/>
          <p:cNvCxnSpPr/>
          <p:nvPr/>
        </p:nvCxnSpPr>
        <p:spPr>
          <a:xfrm>
            <a:off x="2540465" y="2388415"/>
            <a:ext cx="31500" cy="2229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23" name="Google Shape;823;p51"/>
          <p:cNvSpPr/>
          <p:nvPr/>
        </p:nvSpPr>
        <p:spPr>
          <a:xfrm>
            <a:off x="1840481" y="1268016"/>
            <a:ext cx="1586100" cy="578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Byggingatækni- skólinn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4" name="Google Shape;824;p51"/>
          <p:cNvSpPr/>
          <p:nvPr/>
        </p:nvSpPr>
        <p:spPr>
          <a:xfrm>
            <a:off x="1224806" y="3837115"/>
            <a:ext cx="1125600" cy="48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Tækniteiknun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5" name="Google Shape;825;p51"/>
          <p:cNvSpPr/>
          <p:nvPr/>
        </p:nvSpPr>
        <p:spPr>
          <a:xfrm>
            <a:off x="5582333" y="1263572"/>
            <a:ext cx="1586100" cy="573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Raftækniskólinn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6" name="Google Shape;826;p51"/>
          <p:cNvSpPr/>
          <p:nvPr/>
        </p:nvSpPr>
        <p:spPr>
          <a:xfrm>
            <a:off x="4646218" y="2704924"/>
            <a:ext cx="1134600" cy="484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Rafeinda- virkjun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7" name="Google Shape;827;p51"/>
          <p:cNvSpPr/>
          <p:nvPr/>
        </p:nvSpPr>
        <p:spPr>
          <a:xfrm>
            <a:off x="5025270" y="1994200"/>
            <a:ext cx="1111500" cy="486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Grunnnám rafiðna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28" name="Google Shape;828;p51"/>
          <p:cNvCxnSpPr/>
          <p:nvPr/>
        </p:nvCxnSpPr>
        <p:spPr>
          <a:xfrm>
            <a:off x="6437882" y="1836698"/>
            <a:ext cx="16500" cy="1914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29" name="Google Shape;829;p51"/>
          <p:cNvSpPr/>
          <p:nvPr/>
        </p:nvSpPr>
        <p:spPr>
          <a:xfrm>
            <a:off x="2922313" y="2706691"/>
            <a:ext cx="1126500" cy="48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Húsasmíði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0" name="Google Shape;830;p51"/>
          <p:cNvSpPr/>
          <p:nvPr/>
        </p:nvSpPr>
        <p:spPr>
          <a:xfrm>
            <a:off x="2923895" y="3269851"/>
            <a:ext cx="1123200" cy="486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Málaraiðn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1" name="Google Shape;831;p51"/>
          <p:cNvSpPr/>
          <p:nvPr/>
        </p:nvSpPr>
        <p:spPr>
          <a:xfrm>
            <a:off x="2915264" y="3837115"/>
            <a:ext cx="1125600" cy="48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Veggfóðrun og dúkalögn</a:t>
            </a:r>
            <a:endParaRPr sz="12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32" name="Google Shape;832;p51"/>
          <p:cNvCxnSpPr/>
          <p:nvPr/>
        </p:nvCxnSpPr>
        <p:spPr>
          <a:xfrm>
            <a:off x="2673752" y="2409340"/>
            <a:ext cx="21000" cy="1684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3" name="Google Shape;833;p51"/>
          <p:cNvCxnSpPr/>
          <p:nvPr/>
        </p:nvCxnSpPr>
        <p:spPr>
          <a:xfrm>
            <a:off x="2687418" y="2947852"/>
            <a:ext cx="198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34" name="Google Shape;834;p51"/>
          <p:cNvCxnSpPr/>
          <p:nvPr/>
        </p:nvCxnSpPr>
        <p:spPr>
          <a:xfrm>
            <a:off x="2694709" y="3536986"/>
            <a:ext cx="198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35" name="Google Shape;835;p51"/>
          <p:cNvCxnSpPr/>
          <p:nvPr/>
        </p:nvCxnSpPr>
        <p:spPr>
          <a:xfrm>
            <a:off x="2694709" y="4102762"/>
            <a:ext cx="199200" cy="7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36" name="Google Shape;836;p51"/>
          <p:cNvSpPr/>
          <p:nvPr/>
        </p:nvSpPr>
        <p:spPr>
          <a:xfrm>
            <a:off x="4646217" y="3266740"/>
            <a:ext cx="1134600" cy="484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Rafvirkjun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7" name="Google Shape;837;p51"/>
          <p:cNvSpPr/>
          <p:nvPr/>
        </p:nvSpPr>
        <p:spPr>
          <a:xfrm>
            <a:off x="6649356" y="2671998"/>
            <a:ext cx="1224600" cy="574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Hljóðtækni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Þarf að hafa lokið a.m.k 60 einingum  í framhaldsskóla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838" name="Google Shape;838;p51"/>
          <p:cNvSpPr/>
          <p:nvPr/>
        </p:nvSpPr>
        <p:spPr>
          <a:xfrm>
            <a:off x="4646214" y="3885093"/>
            <a:ext cx="935400" cy="435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Rafveitu-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virkjun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39" name="Google Shape;839;p51"/>
          <p:cNvCxnSpPr/>
          <p:nvPr/>
        </p:nvCxnSpPr>
        <p:spPr>
          <a:xfrm>
            <a:off x="6445202" y="2946968"/>
            <a:ext cx="195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40" name="Google Shape;840;p51"/>
          <p:cNvCxnSpPr/>
          <p:nvPr/>
        </p:nvCxnSpPr>
        <p:spPr>
          <a:xfrm>
            <a:off x="6454347" y="3750829"/>
            <a:ext cx="195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41" name="Google Shape;841;p51"/>
          <p:cNvCxnSpPr/>
          <p:nvPr/>
        </p:nvCxnSpPr>
        <p:spPr>
          <a:xfrm flipH="1">
            <a:off x="5784518" y="2957973"/>
            <a:ext cx="176700" cy="6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42" name="Google Shape;842;p51"/>
          <p:cNvCxnSpPr/>
          <p:nvPr/>
        </p:nvCxnSpPr>
        <p:spPr>
          <a:xfrm flipH="1">
            <a:off x="5780465" y="3530089"/>
            <a:ext cx="176700" cy="6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43" name="Google Shape;843;p51"/>
          <p:cNvCxnSpPr/>
          <p:nvPr/>
        </p:nvCxnSpPr>
        <p:spPr>
          <a:xfrm>
            <a:off x="6320309" y="1791202"/>
            <a:ext cx="2100" cy="435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4" name="Google Shape;844;p51"/>
          <p:cNvSpPr/>
          <p:nvPr/>
        </p:nvSpPr>
        <p:spPr>
          <a:xfrm>
            <a:off x="1925666" y="2000038"/>
            <a:ext cx="1422600" cy="548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Grunnnám bygginga- og mannvirkjagreina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45" name="Google Shape;845;p51"/>
          <p:cNvCxnSpPr>
            <a:stCxn id="823" idx="2"/>
          </p:cNvCxnSpPr>
          <p:nvPr/>
        </p:nvCxnSpPr>
        <p:spPr>
          <a:xfrm flipH="1">
            <a:off x="2626331" y="1846416"/>
            <a:ext cx="7200" cy="145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46" name="Google Shape;846;p51"/>
          <p:cNvSpPr/>
          <p:nvPr/>
        </p:nvSpPr>
        <p:spPr>
          <a:xfrm>
            <a:off x="6699953" y="3358433"/>
            <a:ext cx="1177800" cy="6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Kvikmynda-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7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Þarf að hafa lokið almennu bóknámi í framhaldsskóla</a:t>
            </a:r>
            <a:endParaRPr sz="1100">
              <a:solidFill>
                <a:srgbClr val="0000FF"/>
              </a:solidFill>
            </a:endParaRPr>
          </a:p>
        </p:txBody>
      </p:sp>
      <p:cxnSp>
        <p:nvCxnSpPr>
          <p:cNvPr id="847" name="Google Shape;847;p51"/>
          <p:cNvCxnSpPr/>
          <p:nvPr/>
        </p:nvCxnSpPr>
        <p:spPr>
          <a:xfrm flipH="1">
            <a:off x="6145572" y="2226521"/>
            <a:ext cx="176700" cy="6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48" name="Google Shape;848;p51"/>
          <p:cNvSpPr txBox="1"/>
          <p:nvPr/>
        </p:nvSpPr>
        <p:spPr>
          <a:xfrm>
            <a:off x="5780365" y="604702"/>
            <a:ext cx="22371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Inntökuskilyrði námsbrauta má finna í upplýsingum um brautirnar sjálfar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49" name="Google Shape;849;p51"/>
          <p:cNvCxnSpPr/>
          <p:nvPr/>
        </p:nvCxnSpPr>
        <p:spPr>
          <a:xfrm rot="10800000">
            <a:off x="2346844" y="2947852"/>
            <a:ext cx="186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50" name="Google Shape;850;p51"/>
          <p:cNvCxnSpPr/>
          <p:nvPr/>
        </p:nvCxnSpPr>
        <p:spPr>
          <a:xfrm rot="10800000">
            <a:off x="2353297" y="3533538"/>
            <a:ext cx="186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51" name="Google Shape;851;p51"/>
          <p:cNvCxnSpPr/>
          <p:nvPr/>
        </p:nvCxnSpPr>
        <p:spPr>
          <a:xfrm rot="10800000">
            <a:off x="2358285" y="4102762"/>
            <a:ext cx="186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52" name="Google Shape;852;p51"/>
          <p:cNvCxnSpPr/>
          <p:nvPr/>
        </p:nvCxnSpPr>
        <p:spPr>
          <a:xfrm>
            <a:off x="5957156" y="2412150"/>
            <a:ext cx="28500" cy="1094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3" name="Google Shape;853;p51"/>
          <p:cNvSpPr/>
          <p:nvPr/>
        </p:nvSpPr>
        <p:spPr>
          <a:xfrm>
            <a:off x="3924318" y="1074056"/>
            <a:ext cx="1422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sp>
        <p:nvSpPr>
          <p:cNvPr id="854" name="Google Shape;854;p51"/>
          <p:cNvSpPr/>
          <p:nvPr/>
        </p:nvSpPr>
        <p:spPr>
          <a:xfrm>
            <a:off x="1221065" y="4399915"/>
            <a:ext cx="1125600" cy="482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Húsgagna bólstrun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5" name="Google Shape;855;p51"/>
          <p:cNvCxnSpPr/>
          <p:nvPr/>
        </p:nvCxnSpPr>
        <p:spPr>
          <a:xfrm rot="10800000">
            <a:off x="2358332" y="4641112"/>
            <a:ext cx="1866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56" name="Google Shape;856;p51"/>
          <p:cNvCxnSpPr/>
          <p:nvPr/>
        </p:nvCxnSpPr>
        <p:spPr>
          <a:xfrm>
            <a:off x="5780365" y="3595552"/>
            <a:ext cx="2100" cy="435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57" name="Google Shape;857;p51"/>
          <p:cNvCxnSpPr/>
          <p:nvPr/>
        </p:nvCxnSpPr>
        <p:spPr>
          <a:xfrm flipH="1">
            <a:off x="5582484" y="4056327"/>
            <a:ext cx="176700" cy="6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0CB18C-50D3-AA81-E5A1-E8010B6F68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p52"/>
          <p:cNvSpPr txBox="1">
            <a:spLocks noGrp="1"/>
          </p:cNvSpPr>
          <p:nvPr>
            <p:ph type="title"/>
          </p:nvPr>
        </p:nvSpPr>
        <p:spPr>
          <a:xfrm>
            <a:off x="1614438" y="222633"/>
            <a:ext cx="5915100" cy="7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is" sz="2800" b="1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Tækniskólinn</a:t>
            </a:r>
            <a:br>
              <a:rPr lang="is" sz="2800"/>
            </a:br>
            <a:endParaRPr sz="1600"/>
          </a:p>
        </p:txBody>
      </p:sp>
      <p:pic>
        <p:nvPicPr>
          <p:cNvPr id="864" name="Google Shape;864;p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9638" y="290861"/>
            <a:ext cx="1318022" cy="316111"/>
          </a:xfrm>
          <a:prstGeom prst="rect">
            <a:avLst/>
          </a:prstGeom>
          <a:noFill/>
          <a:ln>
            <a:noFill/>
          </a:ln>
        </p:spPr>
      </p:pic>
      <p:sp>
        <p:nvSpPr>
          <p:cNvPr id="865" name="Google Shape;865;p52"/>
          <p:cNvSpPr/>
          <p:nvPr/>
        </p:nvSpPr>
        <p:spPr>
          <a:xfrm>
            <a:off x="996260" y="1546406"/>
            <a:ext cx="1764000" cy="616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Skipstjórnarskólinn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6" name="Google Shape;866;p52"/>
          <p:cNvSpPr/>
          <p:nvPr/>
        </p:nvSpPr>
        <p:spPr>
          <a:xfrm>
            <a:off x="373231" y="2265345"/>
            <a:ext cx="1175400" cy="567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Skipstjórn           námsstig A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7" name="Google Shape;867;p52"/>
          <p:cNvSpPr/>
          <p:nvPr/>
        </p:nvSpPr>
        <p:spPr>
          <a:xfrm>
            <a:off x="6399105" y="1557104"/>
            <a:ext cx="1633500" cy="605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Véltækniskólinn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8" name="Google Shape;868;p52"/>
          <p:cNvSpPr/>
          <p:nvPr/>
        </p:nvSpPr>
        <p:spPr>
          <a:xfrm>
            <a:off x="5690488" y="2264663"/>
            <a:ext cx="1175400" cy="567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Vélstjórn námsstig-A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9" name="Google Shape;869;p52"/>
          <p:cNvSpPr/>
          <p:nvPr/>
        </p:nvSpPr>
        <p:spPr>
          <a:xfrm>
            <a:off x="389685" y="2892662"/>
            <a:ext cx="1175400" cy="567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Skipstjórn            námsstig B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0" name="Google Shape;870;p52"/>
          <p:cNvSpPr/>
          <p:nvPr/>
        </p:nvSpPr>
        <p:spPr>
          <a:xfrm>
            <a:off x="2201563" y="2264664"/>
            <a:ext cx="1175400" cy="567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Skipstjórn            námsstig C stúdentspróf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1" name="Google Shape;871;p52"/>
          <p:cNvSpPr/>
          <p:nvPr/>
        </p:nvSpPr>
        <p:spPr>
          <a:xfrm>
            <a:off x="2212117" y="2874577"/>
            <a:ext cx="1175400" cy="567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Skipstjórn            námsstig D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stúdentspróf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2" name="Google Shape;872;p52"/>
          <p:cNvSpPr/>
          <p:nvPr/>
        </p:nvSpPr>
        <p:spPr>
          <a:xfrm>
            <a:off x="5693921" y="2866831"/>
            <a:ext cx="1175400" cy="567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Vélstjórn námsstig-B vélvirkjun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3" name="Google Shape;873;p52"/>
          <p:cNvSpPr/>
          <p:nvPr/>
        </p:nvSpPr>
        <p:spPr>
          <a:xfrm>
            <a:off x="7486650" y="2264663"/>
            <a:ext cx="1175400" cy="567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Vélstjórn námsstig-C stúdendspróf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4" name="Google Shape;874;p52"/>
          <p:cNvSpPr/>
          <p:nvPr/>
        </p:nvSpPr>
        <p:spPr>
          <a:xfrm>
            <a:off x="7528470" y="2874577"/>
            <a:ext cx="1175400" cy="567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Vélstjórn námsstig-D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stúdentspróf 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75" name="Google Shape;875;p52"/>
          <p:cNvCxnSpPr/>
          <p:nvPr/>
        </p:nvCxnSpPr>
        <p:spPr>
          <a:xfrm>
            <a:off x="1788083" y="2170268"/>
            <a:ext cx="0" cy="1015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6" name="Google Shape;876;p52"/>
          <p:cNvCxnSpPr/>
          <p:nvPr/>
        </p:nvCxnSpPr>
        <p:spPr>
          <a:xfrm flipH="1">
            <a:off x="7090693" y="1991879"/>
            <a:ext cx="600" cy="1184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7" name="Google Shape;877;p52"/>
          <p:cNvCxnSpPr/>
          <p:nvPr/>
        </p:nvCxnSpPr>
        <p:spPr>
          <a:xfrm flipH="1">
            <a:off x="7252010" y="2164852"/>
            <a:ext cx="1800" cy="1004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8" name="Google Shape;878;p52"/>
          <p:cNvCxnSpPr/>
          <p:nvPr/>
        </p:nvCxnSpPr>
        <p:spPr>
          <a:xfrm rot="10800000">
            <a:off x="1548730" y="2556310"/>
            <a:ext cx="222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79" name="Google Shape;879;p52"/>
          <p:cNvCxnSpPr/>
          <p:nvPr/>
        </p:nvCxnSpPr>
        <p:spPr>
          <a:xfrm rot="10800000">
            <a:off x="1565183" y="3176563"/>
            <a:ext cx="222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80" name="Google Shape;880;p52"/>
          <p:cNvCxnSpPr/>
          <p:nvPr/>
        </p:nvCxnSpPr>
        <p:spPr>
          <a:xfrm rot="10800000">
            <a:off x="6868036" y="2565209"/>
            <a:ext cx="222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81" name="Google Shape;881;p52"/>
          <p:cNvCxnSpPr/>
          <p:nvPr/>
        </p:nvCxnSpPr>
        <p:spPr>
          <a:xfrm rot="10800000">
            <a:off x="6868036" y="3163915"/>
            <a:ext cx="222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82" name="Google Shape;882;p52"/>
          <p:cNvCxnSpPr/>
          <p:nvPr/>
        </p:nvCxnSpPr>
        <p:spPr>
          <a:xfrm>
            <a:off x="1956462" y="2556310"/>
            <a:ext cx="2304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83" name="Google Shape;883;p52"/>
          <p:cNvCxnSpPr/>
          <p:nvPr/>
        </p:nvCxnSpPr>
        <p:spPr>
          <a:xfrm>
            <a:off x="1955107" y="3181161"/>
            <a:ext cx="2304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84" name="Google Shape;884;p52"/>
          <p:cNvCxnSpPr/>
          <p:nvPr/>
        </p:nvCxnSpPr>
        <p:spPr>
          <a:xfrm>
            <a:off x="7256290" y="2556310"/>
            <a:ext cx="2304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85" name="Google Shape;885;p52"/>
          <p:cNvCxnSpPr/>
          <p:nvPr/>
        </p:nvCxnSpPr>
        <p:spPr>
          <a:xfrm>
            <a:off x="7256290" y="3168733"/>
            <a:ext cx="2304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86" name="Google Shape;886;p52"/>
          <p:cNvSpPr txBox="1"/>
          <p:nvPr/>
        </p:nvSpPr>
        <p:spPr>
          <a:xfrm>
            <a:off x="5900250" y="606175"/>
            <a:ext cx="21741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Inntökuskilyrði námsbrauta má finna í upplýsingum um brautirnar sjálfar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7" name="Google Shape;887;p52"/>
          <p:cNvSpPr>
            <a:spLocks noGrp="1"/>
          </p:cNvSpPr>
          <p:nvPr>
            <p:ph type="body" idx="1"/>
          </p:nvPr>
        </p:nvSpPr>
        <p:spPr>
          <a:xfrm>
            <a:off x="3543300" y="3573018"/>
            <a:ext cx="2057400" cy="1014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700"/>
              <a:buNone/>
            </a:pPr>
            <a:r>
              <a:rPr lang="is" sz="17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Flugvirkjun</a:t>
            </a:r>
            <a:endParaRPr sz="1700" b="1" u="sng">
              <a:solidFill>
                <a:srgbClr val="0000FF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</a:pPr>
            <a:r>
              <a:rPr lang="is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Kennt að Árleyni 4 – Keldnaholti</a:t>
            </a:r>
            <a:endParaRPr sz="1100">
              <a:solidFill>
                <a:srgbClr val="0000FF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  <a:buClr>
                <a:schemeClr val="lt1"/>
              </a:buClr>
              <a:buSzPts val="1100"/>
              <a:buNone/>
            </a:pPr>
            <a:r>
              <a:rPr lang="is" sz="11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Lágmarksaldur 18 ára</a:t>
            </a:r>
            <a:endParaRPr sz="1100">
              <a:solidFill>
                <a:srgbClr val="0000FF"/>
              </a:solidFill>
            </a:endParaRPr>
          </a:p>
        </p:txBody>
      </p:sp>
      <p:cxnSp>
        <p:nvCxnSpPr>
          <p:cNvPr id="888" name="Google Shape;888;p52"/>
          <p:cNvCxnSpPr/>
          <p:nvPr/>
        </p:nvCxnSpPr>
        <p:spPr>
          <a:xfrm>
            <a:off x="1955107" y="2162785"/>
            <a:ext cx="0" cy="1015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9" name="Google Shape;889;p52"/>
          <p:cNvSpPr/>
          <p:nvPr/>
        </p:nvSpPr>
        <p:spPr>
          <a:xfrm>
            <a:off x="4104282" y="1079119"/>
            <a:ext cx="11754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C3DEB-9EB6-10AB-A48D-E3D321D2BEE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45CA8-4696-5EC5-C159-8C1EA22D6F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33</a:t>
            </a:fld>
            <a:endParaRPr lang="i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p53"/>
          <p:cNvSpPr txBox="1">
            <a:spLocks noGrp="1"/>
          </p:cNvSpPr>
          <p:nvPr>
            <p:ph type="title"/>
          </p:nvPr>
        </p:nvSpPr>
        <p:spPr>
          <a:xfrm>
            <a:off x="557794" y="-65241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None/>
            </a:pPr>
            <a:r>
              <a:rPr lang="is" sz="3250" b="1" u="sng">
                <a:solidFill>
                  <a:srgbClr val="0000FF"/>
                </a:solidFill>
              </a:rPr>
              <a:t>Tækniskólinn - kynningarefni</a:t>
            </a:r>
            <a:endParaRPr sz="1720">
              <a:solidFill>
                <a:srgbClr val="0000FF"/>
              </a:solidFill>
            </a:endParaRPr>
          </a:p>
        </p:txBody>
      </p:sp>
      <p:sp>
        <p:nvSpPr>
          <p:cNvPr id="896" name="Google Shape;896;p53"/>
          <p:cNvSpPr txBox="1">
            <a:spLocks noGrp="1"/>
          </p:cNvSpPr>
          <p:nvPr>
            <p:ph type="body" idx="1"/>
          </p:nvPr>
        </p:nvSpPr>
        <p:spPr>
          <a:xfrm>
            <a:off x="628650" y="801900"/>
            <a:ext cx="7886700" cy="4341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lnSpcReduction="10000"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3"/>
              </a:rPr>
              <a:t>Tækniskólinn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4"/>
              </a:rPr>
              <a:t>Byggingatækniskólinn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5"/>
              </a:rPr>
              <a:t>Raftækniskólinn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3"/>
              </a:rPr>
              <a:t>Tæknimenntaskólinn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6"/>
              </a:rPr>
              <a:t>Véltækniskólinn </a:t>
            </a:r>
            <a:r>
              <a:rPr lang="is" dirty="0"/>
              <a:t>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7"/>
              </a:rPr>
              <a:t>Hönnunar- og handverksskólinn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8"/>
              </a:rPr>
              <a:t>Upplýsingatækniskólinn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9"/>
              </a:rPr>
              <a:t>Skipstjórnarskólinn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6"/>
              </a:rPr>
              <a:t>Véltækniskólinn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10"/>
              </a:rPr>
              <a:t>Jarðvirkjun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11"/>
              </a:rPr>
              <a:t>Flugvirkjun</a:t>
            </a:r>
            <a:r>
              <a:rPr lang="is" dirty="0"/>
              <a:t> - kynning</a:t>
            </a: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897" name="Google Shape;897;p53">
            <a:hlinkClick r:id="rId12"/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" y="185944"/>
            <a:ext cx="1034607" cy="2481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44CDC-175A-17FF-CFD6-12E49D9128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F5194-A30E-79A2-2C78-25DF2AE24B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34</a:t>
            </a:fld>
            <a:endParaRPr lang="i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p54"/>
          <p:cNvSpPr txBox="1">
            <a:spLocks noGrp="1"/>
          </p:cNvSpPr>
          <p:nvPr>
            <p:ph type="title"/>
          </p:nvPr>
        </p:nvSpPr>
        <p:spPr>
          <a:xfrm>
            <a:off x="1818085" y="141686"/>
            <a:ext cx="5786400" cy="5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s" b="1" u="sng">
                <a:solidFill>
                  <a:srgbClr val="3C78D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Verzlunarskóli Íslands</a:t>
            </a:r>
            <a:r>
              <a:rPr lang="is" u="sng">
                <a:solidFill>
                  <a:schemeClr val="hlink"/>
                </a:solidFill>
                <a:hlinkClick r:id="rId3"/>
              </a:rPr>
              <a:t> </a:t>
            </a:r>
            <a:endParaRPr sz="1400"/>
          </a:p>
        </p:txBody>
      </p:sp>
      <p:sp>
        <p:nvSpPr>
          <p:cNvPr id="904" name="Google Shape;904;p54"/>
          <p:cNvSpPr txBox="1">
            <a:spLocks noGrp="1"/>
          </p:cNvSpPr>
          <p:nvPr>
            <p:ph type="sldNum" idx="12"/>
          </p:nvPr>
        </p:nvSpPr>
        <p:spPr>
          <a:xfrm>
            <a:off x="4914900" y="3512939"/>
            <a:ext cx="1600200" cy="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s"/>
              <a:t>35</a:t>
            </a:fld>
            <a:endParaRPr/>
          </a:p>
        </p:txBody>
      </p:sp>
      <p:pic>
        <p:nvPicPr>
          <p:cNvPr id="905" name="Google Shape;905;p54" descr="merki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5650" y="141686"/>
            <a:ext cx="775097" cy="1188244"/>
          </a:xfrm>
          <a:prstGeom prst="rect">
            <a:avLst/>
          </a:prstGeom>
          <a:noFill/>
          <a:ln>
            <a:noFill/>
          </a:ln>
        </p:spPr>
      </p:pic>
      <p:sp>
        <p:nvSpPr>
          <p:cNvPr id="906" name="Google Shape;906;p54"/>
          <p:cNvSpPr/>
          <p:nvPr/>
        </p:nvSpPr>
        <p:spPr>
          <a:xfrm>
            <a:off x="3545886" y="897564"/>
            <a:ext cx="1674300" cy="6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 til stúdentsprófs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7" name="Google Shape;907;p54"/>
          <p:cNvSpPr/>
          <p:nvPr/>
        </p:nvSpPr>
        <p:spPr>
          <a:xfrm>
            <a:off x="4952863" y="3365226"/>
            <a:ext cx="1121400" cy="746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Nýsköpunar- og listabraut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54"/>
          <p:cNvSpPr/>
          <p:nvPr/>
        </p:nvSpPr>
        <p:spPr>
          <a:xfrm>
            <a:off x="2668288" y="3365226"/>
            <a:ext cx="1174800" cy="74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Alþjóðabraut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54"/>
          <p:cNvSpPr/>
          <p:nvPr/>
        </p:nvSpPr>
        <p:spPr>
          <a:xfrm>
            <a:off x="4961299" y="1923678"/>
            <a:ext cx="1134300" cy="74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Náttúrufræði braut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54"/>
          <p:cNvSpPr/>
          <p:nvPr/>
        </p:nvSpPr>
        <p:spPr>
          <a:xfrm>
            <a:off x="6624228" y="1866439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Eðlisfræði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lína</a:t>
            </a: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54"/>
          <p:cNvSpPr/>
          <p:nvPr/>
        </p:nvSpPr>
        <p:spPr>
          <a:xfrm>
            <a:off x="6624228" y="2412410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Líffræði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lína</a:t>
            </a: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2" name="Google Shape;912;p54"/>
          <p:cNvSpPr/>
          <p:nvPr/>
        </p:nvSpPr>
        <p:spPr>
          <a:xfrm>
            <a:off x="2667356" y="1937566"/>
            <a:ext cx="1167900" cy="74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Viðskipta braut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p54"/>
          <p:cNvSpPr/>
          <p:nvPr/>
        </p:nvSpPr>
        <p:spPr>
          <a:xfrm>
            <a:off x="1337034" y="2061145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Viðskipta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lína</a:t>
            </a: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54"/>
          <p:cNvSpPr/>
          <p:nvPr/>
        </p:nvSpPr>
        <p:spPr>
          <a:xfrm>
            <a:off x="1337034" y="1581610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Hagfræði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lína</a:t>
            </a: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5" name="Google Shape;915;p54"/>
          <p:cNvCxnSpPr/>
          <p:nvPr/>
        </p:nvCxnSpPr>
        <p:spPr>
          <a:xfrm>
            <a:off x="4139952" y="1545637"/>
            <a:ext cx="0" cy="2190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6" name="Google Shape;916;p54"/>
          <p:cNvCxnSpPr/>
          <p:nvPr/>
        </p:nvCxnSpPr>
        <p:spPr>
          <a:xfrm>
            <a:off x="4626006" y="1527431"/>
            <a:ext cx="0" cy="2208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7" name="Google Shape;917;p54"/>
          <p:cNvCxnSpPr/>
          <p:nvPr/>
        </p:nvCxnSpPr>
        <p:spPr>
          <a:xfrm rot="10800000">
            <a:off x="3856452" y="2294176"/>
            <a:ext cx="283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918" name="Google Shape;918;p54"/>
          <p:cNvCxnSpPr/>
          <p:nvPr/>
        </p:nvCxnSpPr>
        <p:spPr>
          <a:xfrm rot="10800000">
            <a:off x="3856452" y="3735725"/>
            <a:ext cx="2835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919" name="Google Shape;919;p54"/>
          <p:cNvCxnSpPr/>
          <p:nvPr/>
        </p:nvCxnSpPr>
        <p:spPr>
          <a:xfrm>
            <a:off x="4626006" y="2302351"/>
            <a:ext cx="317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920" name="Google Shape;920;p54"/>
          <p:cNvCxnSpPr/>
          <p:nvPr/>
        </p:nvCxnSpPr>
        <p:spPr>
          <a:xfrm>
            <a:off x="4626006" y="3735725"/>
            <a:ext cx="2577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921" name="Google Shape;921;p54"/>
          <p:cNvCxnSpPr>
            <a:stCxn id="909" idx="3"/>
            <a:endCxn id="910" idx="1"/>
          </p:cNvCxnSpPr>
          <p:nvPr/>
        </p:nvCxnSpPr>
        <p:spPr>
          <a:xfrm rot="10800000" flipH="1">
            <a:off x="6095599" y="2085678"/>
            <a:ext cx="528600" cy="208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922" name="Google Shape;922;p54"/>
          <p:cNvCxnSpPr>
            <a:stCxn id="909" idx="3"/>
            <a:endCxn id="911" idx="1"/>
          </p:cNvCxnSpPr>
          <p:nvPr/>
        </p:nvCxnSpPr>
        <p:spPr>
          <a:xfrm>
            <a:off x="6095599" y="2294178"/>
            <a:ext cx="528600" cy="3375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923" name="Google Shape;923;p54"/>
          <p:cNvSpPr txBox="1"/>
          <p:nvPr/>
        </p:nvSpPr>
        <p:spPr>
          <a:xfrm>
            <a:off x="6539692" y="634493"/>
            <a:ext cx="15111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4" name="Google Shape;924;p54"/>
          <p:cNvCxnSpPr>
            <a:stCxn id="912" idx="1"/>
          </p:cNvCxnSpPr>
          <p:nvPr/>
        </p:nvCxnSpPr>
        <p:spPr>
          <a:xfrm rot="10800000">
            <a:off x="2212556" y="2016166"/>
            <a:ext cx="454800" cy="291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925" name="Google Shape;925;p54"/>
          <p:cNvCxnSpPr>
            <a:stCxn id="912" idx="1"/>
            <a:endCxn id="913" idx="3"/>
          </p:cNvCxnSpPr>
          <p:nvPr/>
        </p:nvCxnSpPr>
        <p:spPr>
          <a:xfrm rot="10800000">
            <a:off x="2194856" y="2280166"/>
            <a:ext cx="472500" cy="279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926" name="Google Shape;926;p54"/>
          <p:cNvSpPr txBox="1"/>
          <p:nvPr/>
        </p:nvSpPr>
        <p:spPr>
          <a:xfrm>
            <a:off x="3373300" y="595264"/>
            <a:ext cx="2569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Bekkjaskóli með áfangasniði</a:t>
            </a:r>
            <a:endParaRPr sz="1100"/>
          </a:p>
        </p:txBody>
      </p:sp>
      <p:sp>
        <p:nvSpPr>
          <p:cNvPr id="927" name="Google Shape;927;p54"/>
          <p:cNvSpPr/>
          <p:nvPr/>
        </p:nvSpPr>
        <p:spPr>
          <a:xfrm>
            <a:off x="3618824" y="4207201"/>
            <a:ext cx="1601400" cy="74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Norður-Atlandshafs bekkurinn</a:t>
            </a:r>
            <a:endParaRPr sz="12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Google Shape;928;p54"/>
          <p:cNvSpPr/>
          <p:nvPr/>
        </p:nvSpPr>
        <p:spPr>
          <a:xfrm>
            <a:off x="1337034" y="2544682"/>
            <a:ext cx="857700" cy="438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u="sng">
              <a:solidFill>
                <a:srgbClr val="0000FF"/>
              </a:solidFill>
              <a:latin typeface="Arial"/>
              <a:ea typeface="Arial"/>
              <a:cs typeface="Arial"/>
              <a:sym typeface="Arial"/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9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Starfæn viðskiptalína</a:t>
            </a:r>
            <a:endParaRPr sz="9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9" name="Google Shape;929;p54"/>
          <p:cNvCxnSpPr>
            <a:stCxn id="912" idx="1"/>
          </p:cNvCxnSpPr>
          <p:nvPr/>
        </p:nvCxnSpPr>
        <p:spPr>
          <a:xfrm flipH="1">
            <a:off x="2212556" y="2308066"/>
            <a:ext cx="454800" cy="323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Google Shape;935;p55"/>
          <p:cNvSpPr txBox="1">
            <a:spLocks noGrp="1"/>
          </p:cNvSpPr>
          <p:nvPr>
            <p:ph type="title"/>
          </p:nvPr>
        </p:nvSpPr>
        <p:spPr>
          <a:xfrm>
            <a:off x="1614438" y="227858"/>
            <a:ext cx="5915100" cy="7458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"/>
              <a:buFont typeface="Arial"/>
              <a:buNone/>
            </a:pPr>
            <a:r>
              <a:rPr lang="is" sz="4500" b="1" u="sng">
                <a:solidFill>
                  <a:srgbClr val="0070C0"/>
                </a:solidFill>
              </a:rPr>
              <a:t>Versló - kynningarefni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936" name="Google Shape;936;p55"/>
          <p:cNvSpPr txBox="1">
            <a:spLocks noGrp="1"/>
          </p:cNvSpPr>
          <p:nvPr>
            <p:ph type="body" idx="1"/>
          </p:nvPr>
        </p:nvSpPr>
        <p:spPr>
          <a:xfrm>
            <a:off x="628650" y="1680956"/>
            <a:ext cx="78867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3"/>
              </a:rPr>
              <a:t>Norður Atlantshafsbekkurinn</a:t>
            </a:r>
            <a:r>
              <a:rPr lang="is"/>
              <a:t> - kynning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4"/>
              </a:rPr>
              <a:t>Opið hús í Versló</a:t>
            </a:r>
            <a:r>
              <a:rPr lang="is"/>
              <a:t> - kynning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5"/>
              </a:rPr>
              <a:t>Nám í Versló</a:t>
            </a:r>
            <a:r>
              <a:rPr lang="is"/>
              <a:t> - spurt og svarað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37" name="Google Shape;937;p55" descr="merki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8656" y="273836"/>
            <a:ext cx="775097" cy="11882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9BC6A-4D8B-4661-DC55-CEB58E61F3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663CD-3A47-26B8-F15F-5A4937D47E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36</a:t>
            </a:fld>
            <a:endParaRPr lang="i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p56"/>
          <p:cNvSpPr txBox="1">
            <a:spLocks noGrp="1"/>
          </p:cNvSpPr>
          <p:nvPr>
            <p:ph type="title"/>
          </p:nvPr>
        </p:nvSpPr>
        <p:spPr>
          <a:xfrm>
            <a:off x="854107" y="204211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s" sz="3000" b="1" u="sng">
                <a:solidFill>
                  <a:srgbClr val="98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Menntaskólinn Ásbrú</a:t>
            </a:r>
            <a:endParaRPr sz="3000" b="1">
              <a:solidFill>
                <a:srgbClr val="980000"/>
              </a:solidFill>
            </a:endParaRPr>
          </a:p>
        </p:txBody>
      </p:sp>
      <p:sp>
        <p:nvSpPr>
          <p:cNvPr id="943" name="Google Shape;943;p56"/>
          <p:cNvSpPr txBox="1">
            <a:spLocks noGrp="1"/>
          </p:cNvSpPr>
          <p:nvPr>
            <p:ph type="body" idx="1"/>
          </p:nvPr>
        </p:nvSpPr>
        <p:spPr>
          <a:xfrm>
            <a:off x="471488" y="1026914"/>
            <a:ext cx="5915100" cy="24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177800" lvl="0" indent="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44" name="Google Shape;944;p56" descr="https://www.keilir.net/static/themes/2016/images/secondLogo-studentsbrautir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8107" y="353897"/>
            <a:ext cx="2126083" cy="694798"/>
          </a:xfrm>
          <a:prstGeom prst="rect">
            <a:avLst/>
          </a:prstGeom>
          <a:noFill/>
          <a:ln>
            <a:noFill/>
          </a:ln>
        </p:spPr>
      </p:pic>
      <p:sp>
        <p:nvSpPr>
          <p:cNvPr id="945" name="Google Shape;945;p56"/>
          <p:cNvSpPr txBox="1"/>
          <p:nvPr/>
        </p:nvSpPr>
        <p:spPr>
          <a:xfrm>
            <a:off x="6795570" y="931958"/>
            <a:ext cx="1494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6" name="Google Shape;946;p56"/>
          <p:cNvSpPr/>
          <p:nvPr/>
        </p:nvSpPr>
        <p:spPr>
          <a:xfrm>
            <a:off x="3254238" y="1961825"/>
            <a:ext cx="2635500" cy="1162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Stúdentspróf í tölvuleikjagerð</a:t>
            </a:r>
            <a:endParaRPr sz="1100">
              <a:solidFill>
                <a:srgbClr val="0000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B1447-4228-AEBD-AD77-77FA576616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s-IS"/>
              <a:t>Ásthildur Guðlaugsdóttir náms- og starfsráðgjafi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A20A8-5B59-A9B8-4012-09D6CE2421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37</a:t>
            </a:fld>
            <a:endParaRPr lang="i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"/>
          <p:cNvSpPr txBox="1">
            <a:spLocks noGrp="1"/>
          </p:cNvSpPr>
          <p:nvPr>
            <p:ph type="ctrTitle"/>
          </p:nvPr>
        </p:nvSpPr>
        <p:spPr>
          <a:xfrm>
            <a:off x="1430075" y="260187"/>
            <a:ext cx="6858000" cy="54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s" sz="3580" b="1" u="sng">
                <a:solidFill>
                  <a:srgbClr val="CC0000"/>
                </a:solidFill>
              </a:rPr>
              <a:t>Borgó - Kynningarefni</a:t>
            </a:r>
            <a:endParaRPr sz="3580" b="1" u="sng">
              <a:solidFill>
                <a:srgbClr val="CC0000"/>
              </a:solidFill>
            </a:endParaRPr>
          </a:p>
        </p:txBody>
      </p:sp>
      <p:sp>
        <p:nvSpPr>
          <p:cNvPr id="192" name="Google Shape;192;p22"/>
          <p:cNvSpPr txBox="1">
            <a:spLocks noGrp="1"/>
          </p:cNvSpPr>
          <p:nvPr>
            <p:ph type="subTitle" idx="1"/>
          </p:nvPr>
        </p:nvSpPr>
        <p:spPr>
          <a:xfrm>
            <a:off x="181988" y="1018669"/>
            <a:ext cx="8724000" cy="39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3"/>
              </a:rPr>
              <a:t>Hvers vegna Borgó</a:t>
            </a:r>
            <a:r>
              <a:rPr lang="is" dirty="0"/>
              <a:t>?			</a:t>
            </a:r>
            <a:r>
              <a:rPr lang="is" dirty="0">
                <a:solidFill>
                  <a:schemeClr val="hlink"/>
                </a:solidFill>
                <a:hlinkClick r:id="rId4"/>
              </a:rPr>
              <a:t>Félagsvirkni- og uppeldissvið	</a:t>
            </a:r>
            <a:r>
              <a:rPr lang="is" dirty="0"/>
              <a:t>					</a:t>
            </a:r>
            <a:endParaRPr dirty="0"/>
          </a:p>
          <a:p>
            <a:pPr marL="0" lvl="0" indent="0" algn="l"/>
            <a:r>
              <a:rPr lang="is-IS" u="sng" dirty="0">
                <a:solidFill>
                  <a:schemeClr val="hlink"/>
                </a:solidFill>
                <a:hlinkClick r:id="rId5"/>
              </a:rPr>
              <a:t>Afrekið - íþróttaafrekið</a:t>
            </a:r>
            <a:r>
              <a:rPr lang="is-IS" dirty="0"/>
              <a:t>							</a:t>
            </a:r>
          </a:p>
          <a:p>
            <a:pPr marL="0" indent="0" algn="l"/>
            <a:r>
              <a:rPr lang="is-IS" u="sng" dirty="0">
                <a:solidFill>
                  <a:schemeClr val="hlink"/>
                </a:solidFill>
                <a:hlinkClick r:id="rId6"/>
              </a:rPr>
              <a:t>Líkamlegu prófin í afrekinu</a:t>
            </a:r>
            <a:r>
              <a:rPr lang="is-IS" dirty="0"/>
              <a:t>		</a:t>
            </a:r>
            <a:r>
              <a:rPr lang="is-IS" u="sng" dirty="0">
                <a:solidFill>
                  <a:schemeClr val="hlink"/>
                </a:solidFill>
                <a:hlinkClick r:id="rId7"/>
              </a:rPr>
              <a:t>Sérnámsbraut</a:t>
            </a:r>
            <a:endParaRPr lang="is-IS" dirty="0"/>
          </a:p>
          <a:p>
            <a:pPr marL="0" lvl="0" indent="0" algn="l"/>
            <a:r>
              <a:rPr lang="is-IS" u="sng" dirty="0">
                <a:solidFill>
                  <a:schemeClr val="hlink"/>
                </a:solidFill>
                <a:hlinkClick r:id="rId8"/>
              </a:rPr>
              <a:t>Nemendur á íþróttasviði</a:t>
            </a:r>
            <a:r>
              <a:rPr lang="is" dirty="0"/>
              <a:t>												</a:t>
            </a:r>
          </a:p>
          <a:p>
            <a:pPr marL="0" lvl="0" indent="0" algn="l"/>
            <a:r>
              <a:rPr lang="is" dirty="0">
                <a:solidFill>
                  <a:schemeClr val="hlink"/>
                </a:solidFill>
                <a:hlinkClick r:id="rId9"/>
              </a:rPr>
              <a:t>Framhaldsskólabraut</a:t>
            </a:r>
            <a:r>
              <a:rPr lang="is" dirty="0">
                <a:solidFill>
                  <a:schemeClr val="hlink"/>
                </a:solidFill>
              </a:rPr>
              <a:t>			</a:t>
            </a:r>
            <a:r>
              <a:rPr lang="is" dirty="0">
                <a:solidFill>
                  <a:schemeClr val="hlink"/>
                </a:solidFill>
                <a:hlinkClick r:id="rId10"/>
              </a:rPr>
              <a:t>Málm- og véltækninám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dirty="0"/>
              <a:t>						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dirty="0"/>
              <a:t>					</a:t>
            </a:r>
          </a:p>
          <a:p>
            <a:pPr marL="0" lvl="0" indent="0" algn="l"/>
            <a:r>
              <a:rPr lang="is" dirty="0">
                <a:solidFill>
                  <a:schemeClr val="hlink"/>
                </a:solidFill>
                <a:hlinkClick r:id="rId11"/>
              </a:rPr>
              <a:t>Listnám</a:t>
            </a:r>
            <a:r>
              <a:rPr lang="is" dirty="0">
                <a:solidFill>
                  <a:schemeClr val="hlink"/>
                </a:solidFill>
              </a:rPr>
              <a:t>				</a:t>
            </a:r>
            <a:r>
              <a:rPr lang="is" dirty="0">
                <a:solidFill>
                  <a:schemeClr val="hlink"/>
                </a:solidFill>
                <a:hlinkClick r:id="rId12"/>
              </a:rPr>
              <a:t>Bíltæknibrautir í Borgó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dirty="0"/>
              <a:t>								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dirty="0"/>
              <a:t>									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13"/>
              </a:rPr>
              <a:t>Bóknámið</a:t>
            </a:r>
            <a:r>
              <a:rPr lang="is" dirty="0"/>
              <a:t>	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93" name="Google Shape;193;p22" descr="MyndaniÃ°urstaÃ°a fyrir borgarholtsskÃ³li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15550" y="256890"/>
            <a:ext cx="1014535" cy="5471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CBAC15-2638-F001-757F-74A8F3F8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4</a:t>
            </a:fld>
            <a:endParaRPr lang="i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3"/>
          <p:cNvSpPr txBox="1">
            <a:spLocks noGrp="1"/>
          </p:cNvSpPr>
          <p:nvPr>
            <p:ph type="title"/>
          </p:nvPr>
        </p:nvSpPr>
        <p:spPr>
          <a:xfrm>
            <a:off x="1538775" y="-491"/>
            <a:ext cx="6172200" cy="6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</a:pPr>
            <a:r>
              <a:rPr lang="is" sz="3600" b="1" u="sng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Flensborg</a:t>
            </a:r>
            <a:endParaRPr sz="3600" b="1" u="sng">
              <a:solidFill>
                <a:srgbClr val="00B050"/>
              </a:solidFill>
            </a:endParaRPr>
          </a:p>
        </p:txBody>
      </p:sp>
      <p:pic>
        <p:nvPicPr>
          <p:cNvPr id="200" name="Google Shape;200;p23" descr="Flensborgarskólinn í Hafnarfirði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1841" y="53910"/>
            <a:ext cx="1443038" cy="564356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3"/>
          <p:cNvSpPr/>
          <p:nvPr/>
        </p:nvSpPr>
        <p:spPr>
          <a:xfrm>
            <a:off x="3761910" y="906279"/>
            <a:ext cx="1620300" cy="6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 til stúdentsprófs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3"/>
          <p:cNvSpPr/>
          <p:nvPr/>
        </p:nvSpPr>
        <p:spPr>
          <a:xfrm>
            <a:off x="2760264" y="3061476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Félagsvísinda</a:t>
            </a: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3"/>
          <p:cNvSpPr/>
          <p:nvPr/>
        </p:nvSpPr>
        <p:spPr>
          <a:xfrm>
            <a:off x="5042619" y="2375883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Viðskipta- og hagfræðibraut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3"/>
          <p:cNvSpPr/>
          <p:nvPr/>
        </p:nvSpPr>
        <p:spPr>
          <a:xfrm>
            <a:off x="2739625" y="2375883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Raunvísinda 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3"/>
          <p:cNvSpPr/>
          <p:nvPr/>
        </p:nvSpPr>
        <p:spPr>
          <a:xfrm>
            <a:off x="2739625" y="1707654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Undirbúnings nám 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3"/>
          <p:cNvSpPr/>
          <p:nvPr/>
        </p:nvSpPr>
        <p:spPr>
          <a:xfrm>
            <a:off x="4729730" y="4571751"/>
            <a:ext cx="1134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Íþróttaafrekssvið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3"/>
          <p:cNvSpPr/>
          <p:nvPr/>
        </p:nvSpPr>
        <p:spPr>
          <a:xfrm>
            <a:off x="2251655" y="4577854"/>
            <a:ext cx="1134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Listnámssvið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3"/>
          <p:cNvSpPr/>
          <p:nvPr/>
        </p:nvSpPr>
        <p:spPr>
          <a:xfrm>
            <a:off x="5042619" y="1707654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Opin  námsbraut </a:t>
            </a:r>
            <a:endParaRPr sz="9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cxnSp>
        <p:nvCxnSpPr>
          <p:cNvPr id="209" name="Google Shape;209;p23"/>
          <p:cNvCxnSpPr/>
          <p:nvPr/>
        </p:nvCxnSpPr>
        <p:spPr>
          <a:xfrm>
            <a:off x="4329546" y="1576311"/>
            <a:ext cx="6900" cy="1782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0" name="Google Shape;210;p23"/>
          <p:cNvSpPr/>
          <p:nvPr/>
        </p:nvSpPr>
        <p:spPr>
          <a:xfrm>
            <a:off x="5042619" y="3067573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Starfsbraut</a:t>
            </a:r>
            <a:endParaRPr sz="9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11" name="Google Shape;211;p23"/>
          <p:cNvSpPr/>
          <p:nvPr/>
        </p:nvSpPr>
        <p:spPr>
          <a:xfrm>
            <a:off x="3490688" y="4577845"/>
            <a:ext cx="1134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Félagslífssvið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3"/>
          <p:cNvSpPr/>
          <p:nvPr/>
        </p:nvSpPr>
        <p:spPr>
          <a:xfrm>
            <a:off x="3814825" y="3792664"/>
            <a:ext cx="1620300" cy="6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5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Sérsvið sem hluti stúdentsbrauta</a:t>
            </a:r>
            <a:endParaRPr sz="15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3" name="Google Shape;213;p23"/>
          <p:cNvCxnSpPr>
            <a:stCxn id="212" idx="2"/>
          </p:cNvCxnSpPr>
          <p:nvPr/>
        </p:nvCxnSpPr>
        <p:spPr>
          <a:xfrm flipH="1">
            <a:off x="3271675" y="4440664"/>
            <a:ext cx="1353300" cy="64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4" name="Google Shape;214;p23"/>
          <p:cNvCxnSpPr>
            <a:stCxn id="212" idx="2"/>
            <a:endCxn id="211" idx="0"/>
          </p:cNvCxnSpPr>
          <p:nvPr/>
        </p:nvCxnSpPr>
        <p:spPr>
          <a:xfrm flipH="1">
            <a:off x="4057975" y="4440664"/>
            <a:ext cx="567000" cy="13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5" name="Google Shape;215;p23"/>
          <p:cNvCxnSpPr>
            <a:stCxn id="212" idx="2"/>
          </p:cNvCxnSpPr>
          <p:nvPr/>
        </p:nvCxnSpPr>
        <p:spPr>
          <a:xfrm>
            <a:off x="4624975" y="4440664"/>
            <a:ext cx="675000" cy="110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6" name="Google Shape;216;p23"/>
          <p:cNvCxnSpPr>
            <a:endCxn id="205" idx="3"/>
          </p:cNvCxnSpPr>
          <p:nvPr/>
        </p:nvCxnSpPr>
        <p:spPr>
          <a:xfrm rot="10800000">
            <a:off x="4089925" y="2004654"/>
            <a:ext cx="225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7" name="Google Shape;217;p23"/>
          <p:cNvCxnSpPr/>
          <p:nvPr/>
        </p:nvCxnSpPr>
        <p:spPr>
          <a:xfrm rot="10800000">
            <a:off x="4089791" y="2680097"/>
            <a:ext cx="225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8" name="Google Shape;218;p23"/>
          <p:cNvCxnSpPr/>
          <p:nvPr/>
        </p:nvCxnSpPr>
        <p:spPr>
          <a:xfrm rot="10800000">
            <a:off x="4110430" y="3358509"/>
            <a:ext cx="2259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9" name="Google Shape;219;p23"/>
          <p:cNvCxnSpPr/>
          <p:nvPr/>
        </p:nvCxnSpPr>
        <p:spPr>
          <a:xfrm>
            <a:off x="4824865" y="2011868"/>
            <a:ext cx="2178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20" name="Google Shape;220;p23"/>
          <p:cNvCxnSpPr/>
          <p:nvPr/>
        </p:nvCxnSpPr>
        <p:spPr>
          <a:xfrm>
            <a:off x="4824865" y="2684646"/>
            <a:ext cx="2178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21" name="Google Shape;221;p23"/>
          <p:cNvCxnSpPr/>
          <p:nvPr/>
        </p:nvCxnSpPr>
        <p:spPr>
          <a:xfrm>
            <a:off x="4824916" y="1606418"/>
            <a:ext cx="8700" cy="10737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2" name="Google Shape;222;p23"/>
          <p:cNvSpPr txBox="1"/>
          <p:nvPr/>
        </p:nvSpPr>
        <p:spPr>
          <a:xfrm>
            <a:off x="6032735" y="674571"/>
            <a:ext cx="1338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3"/>
          <p:cNvSpPr/>
          <p:nvPr/>
        </p:nvSpPr>
        <p:spPr>
          <a:xfrm>
            <a:off x="3955875" y="607275"/>
            <a:ext cx="1338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sp>
        <p:nvSpPr>
          <p:cNvPr id="224" name="Google Shape;224;p23"/>
          <p:cNvSpPr/>
          <p:nvPr/>
        </p:nvSpPr>
        <p:spPr>
          <a:xfrm>
            <a:off x="5997508" y="4571760"/>
            <a:ext cx="1134300" cy="48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Tæknisvið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5" name="Google Shape;225;p23"/>
          <p:cNvCxnSpPr>
            <a:stCxn id="212" idx="2"/>
          </p:cNvCxnSpPr>
          <p:nvPr/>
        </p:nvCxnSpPr>
        <p:spPr>
          <a:xfrm>
            <a:off x="4624975" y="4440664"/>
            <a:ext cx="1446000" cy="9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4E76B-9430-2A8A-6CA4-C8818D547E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5</a:t>
            </a:fld>
            <a:endParaRPr lang="i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"/>
          <p:cNvSpPr txBox="1">
            <a:spLocks noGrp="1"/>
          </p:cNvSpPr>
          <p:nvPr>
            <p:ph type="title"/>
          </p:nvPr>
        </p:nvSpPr>
        <p:spPr>
          <a:xfrm>
            <a:off x="628650" y="132150"/>
            <a:ext cx="7886700" cy="994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b="1" u="sng">
                <a:solidFill>
                  <a:srgbClr val="00B050"/>
                </a:solidFill>
              </a:rPr>
              <a:t>Flensborg - kynningarefni</a:t>
            </a:r>
            <a:endParaRPr b="1" u="sng">
              <a:solidFill>
                <a:srgbClr val="00B050"/>
              </a:solidFill>
            </a:endParaRPr>
          </a:p>
        </p:txBody>
      </p:sp>
      <p:sp>
        <p:nvSpPr>
          <p:cNvPr id="232" name="Google Shape;232;p24"/>
          <p:cNvSpPr txBox="1">
            <a:spLocks noGrp="1"/>
          </p:cNvSpPr>
          <p:nvPr>
            <p:ph type="body" idx="1"/>
          </p:nvPr>
        </p:nvSpPr>
        <p:spPr>
          <a:xfrm>
            <a:off x="1910588" y="1369219"/>
            <a:ext cx="5322900" cy="3263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3"/>
              </a:rPr>
              <a:t>Kynningarmyndband um skólann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4"/>
              </a:rPr>
              <a:t>Kynningarbæklingur um skólann</a:t>
            </a: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s" u="sng">
                <a:solidFill>
                  <a:schemeClr val="hlink"/>
                </a:solidFill>
                <a:hlinkClick r:id="rId5"/>
              </a:rPr>
              <a:t>Kynningarbæklingur um námsbrautir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33" name="Google Shape;233;p24" descr="Flensborgarskólinn í Hafnarfirði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06016" y="262101"/>
            <a:ext cx="1443038" cy="5643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A710F-6A8B-BB77-BE25-75B56BEFB6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6</a:t>
            </a:fld>
            <a:endParaRPr lang="i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>
            <a:spLocks noGrp="1"/>
          </p:cNvSpPr>
          <p:nvPr>
            <p:ph type="ctrTitle"/>
          </p:nvPr>
        </p:nvSpPr>
        <p:spPr>
          <a:xfrm>
            <a:off x="1594702" y="330815"/>
            <a:ext cx="6161700" cy="8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is" sz="4100"/>
              <a:t>     </a:t>
            </a:r>
            <a:r>
              <a:rPr lang="is" sz="4100" u="sng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Fjölbrautaskólinn í Breiðholti </a:t>
            </a:r>
            <a:r>
              <a:rPr lang="is" sz="4100" u="sng">
                <a:solidFill>
                  <a:schemeClr val="hlink"/>
                </a:solidFill>
                <a:hlinkClick r:id="rId3"/>
              </a:rPr>
              <a:t> </a:t>
            </a:r>
            <a:endParaRPr sz="4100"/>
          </a:p>
        </p:txBody>
      </p:sp>
      <p:pic>
        <p:nvPicPr>
          <p:cNvPr id="240" name="Google Shape;240;p25" descr="fb-red-log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4647" y="118683"/>
            <a:ext cx="1187054" cy="72866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25"/>
          <p:cNvSpPr/>
          <p:nvPr/>
        </p:nvSpPr>
        <p:spPr>
          <a:xfrm>
            <a:off x="6573058" y="1432227"/>
            <a:ext cx="1566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 til stúdentsprófs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25"/>
          <p:cNvSpPr/>
          <p:nvPr/>
        </p:nvSpPr>
        <p:spPr>
          <a:xfrm>
            <a:off x="6992121" y="4562870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Framhaldsskóla braut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5"/>
          <p:cNvSpPr/>
          <p:nvPr/>
        </p:nvSpPr>
        <p:spPr>
          <a:xfrm>
            <a:off x="6992123" y="2522945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3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Félagsvísinda braut</a:t>
            </a:r>
            <a:endParaRPr sz="13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5"/>
          <p:cNvSpPr/>
          <p:nvPr/>
        </p:nvSpPr>
        <p:spPr>
          <a:xfrm>
            <a:off x="7005105" y="2998401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Íþróttabraut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25"/>
          <p:cNvSpPr/>
          <p:nvPr/>
        </p:nvSpPr>
        <p:spPr>
          <a:xfrm>
            <a:off x="6992121" y="3501600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Náttúruvísinda braut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5"/>
          <p:cNvSpPr/>
          <p:nvPr/>
        </p:nvSpPr>
        <p:spPr>
          <a:xfrm>
            <a:off x="7005114" y="4032242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Tölvubraut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5"/>
          <p:cNvSpPr/>
          <p:nvPr/>
        </p:nvSpPr>
        <p:spPr>
          <a:xfrm>
            <a:off x="3900801" y="1517200"/>
            <a:ext cx="1620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Verknám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25"/>
          <p:cNvSpPr/>
          <p:nvPr/>
        </p:nvSpPr>
        <p:spPr>
          <a:xfrm>
            <a:off x="1256984" y="4264002"/>
            <a:ext cx="1242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Starfsbraut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25"/>
          <p:cNvSpPr/>
          <p:nvPr/>
        </p:nvSpPr>
        <p:spPr>
          <a:xfrm>
            <a:off x="4386855" y="2714663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Snyrtibraut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5"/>
          <p:cNvSpPr/>
          <p:nvPr/>
        </p:nvSpPr>
        <p:spPr>
          <a:xfrm>
            <a:off x="4390652" y="3259328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Sjúkraliða</a:t>
            </a:r>
            <a:endParaRPr sz="14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25"/>
          <p:cNvSpPr/>
          <p:nvPr/>
        </p:nvSpPr>
        <p:spPr>
          <a:xfrm>
            <a:off x="4385434" y="2169937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Húsasmíða</a:t>
            </a:r>
            <a:endParaRPr sz="12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25"/>
          <p:cNvSpPr/>
          <p:nvPr/>
        </p:nvSpPr>
        <p:spPr>
          <a:xfrm>
            <a:off x="4390705" y="3803998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Rafvirkja 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3" name="Google Shape;253;p25"/>
          <p:cNvCxnSpPr/>
          <p:nvPr/>
        </p:nvCxnSpPr>
        <p:spPr>
          <a:xfrm flipH="1">
            <a:off x="4107825" y="2057260"/>
            <a:ext cx="9000" cy="2505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4" name="Google Shape;254;p25"/>
          <p:cNvCxnSpPr/>
          <p:nvPr/>
        </p:nvCxnSpPr>
        <p:spPr>
          <a:xfrm>
            <a:off x="6735076" y="1972287"/>
            <a:ext cx="3300" cy="2224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5" name="Google Shape;255;p25"/>
          <p:cNvCxnSpPr/>
          <p:nvPr/>
        </p:nvCxnSpPr>
        <p:spPr>
          <a:xfrm>
            <a:off x="6735076" y="2242317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6" name="Google Shape;256;p25"/>
          <p:cNvCxnSpPr/>
          <p:nvPr/>
        </p:nvCxnSpPr>
        <p:spPr>
          <a:xfrm>
            <a:off x="6735076" y="2728371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7" name="Google Shape;257;p25"/>
          <p:cNvCxnSpPr/>
          <p:nvPr/>
        </p:nvCxnSpPr>
        <p:spPr>
          <a:xfrm>
            <a:off x="6735076" y="3214425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8" name="Google Shape;258;p25"/>
          <p:cNvCxnSpPr/>
          <p:nvPr/>
        </p:nvCxnSpPr>
        <p:spPr>
          <a:xfrm>
            <a:off x="6735076" y="3700479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59" name="Google Shape;259;p25"/>
          <p:cNvCxnSpPr/>
          <p:nvPr/>
        </p:nvCxnSpPr>
        <p:spPr>
          <a:xfrm>
            <a:off x="6735076" y="4186533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0" name="Google Shape;260;p25"/>
          <p:cNvCxnSpPr/>
          <p:nvPr/>
        </p:nvCxnSpPr>
        <p:spPr>
          <a:xfrm>
            <a:off x="4116825" y="2381296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1" name="Google Shape;261;p25"/>
          <p:cNvCxnSpPr/>
          <p:nvPr/>
        </p:nvCxnSpPr>
        <p:spPr>
          <a:xfrm>
            <a:off x="986951" y="2975362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2" name="Google Shape;262;p25"/>
          <p:cNvCxnSpPr/>
          <p:nvPr/>
        </p:nvCxnSpPr>
        <p:spPr>
          <a:xfrm>
            <a:off x="4143834" y="2930668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3" name="Google Shape;263;p25"/>
          <p:cNvCxnSpPr/>
          <p:nvPr/>
        </p:nvCxnSpPr>
        <p:spPr>
          <a:xfrm>
            <a:off x="4145728" y="3519302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264" name="Google Shape;264;p25"/>
          <p:cNvCxnSpPr/>
          <p:nvPr/>
        </p:nvCxnSpPr>
        <p:spPr>
          <a:xfrm>
            <a:off x="4145766" y="4019993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65" name="Google Shape;265;p25"/>
          <p:cNvSpPr/>
          <p:nvPr/>
        </p:nvSpPr>
        <p:spPr>
          <a:xfrm>
            <a:off x="824933" y="1517200"/>
            <a:ext cx="1566300" cy="540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21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Listnám</a:t>
            </a:r>
            <a:endParaRPr sz="21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25"/>
          <p:cNvSpPr/>
          <p:nvPr/>
        </p:nvSpPr>
        <p:spPr>
          <a:xfrm>
            <a:off x="1256981" y="2176073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Myndlistar 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5"/>
          <p:cNvSpPr/>
          <p:nvPr/>
        </p:nvSpPr>
        <p:spPr>
          <a:xfrm>
            <a:off x="1256981" y="2759338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Fata- og textíl 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8" name="Google Shape;268;p25"/>
          <p:cNvCxnSpPr/>
          <p:nvPr/>
        </p:nvCxnSpPr>
        <p:spPr>
          <a:xfrm>
            <a:off x="986951" y="2057261"/>
            <a:ext cx="0" cy="14583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69" name="Google Shape;269;p25"/>
          <p:cNvCxnSpPr/>
          <p:nvPr/>
        </p:nvCxnSpPr>
        <p:spPr>
          <a:xfrm>
            <a:off x="986951" y="2381296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70" name="Google Shape;270;p25"/>
          <p:cNvSpPr/>
          <p:nvPr/>
        </p:nvSpPr>
        <p:spPr>
          <a:xfrm>
            <a:off x="1269709" y="3303303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Nýsköpun, hönnun og listir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25"/>
          <p:cNvSpPr/>
          <p:nvPr/>
        </p:nvSpPr>
        <p:spPr>
          <a:xfrm>
            <a:off x="6992123" y="2020512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Opin 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25"/>
          <p:cNvSpPr txBox="1"/>
          <p:nvPr/>
        </p:nvSpPr>
        <p:spPr>
          <a:xfrm>
            <a:off x="7003816" y="477636"/>
            <a:ext cx="1242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3" name="Google Shape;273;p25"/>
          <p:cNvCxnSpPr/>
          <p:nvPr/>
        </p:nvCxnSpPr>
        <p:spPr>
          <a:xfrm>
            <a:off x="986951" y="3515422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274" name="Google Shape;274;p25"/>
          <p:cNvSpPr/>
          <p:nvPr/>
        </p:nvSpPr>
        <p:spPr>
          <a:xfrm>
            <a:off x="4089777" y="1050356"/>
            <a:ext cx="1242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sp>
        <p:nvSpPr>
          <p:cNvPr id="275" name="Google Shape;275;p25"/>
          <p:cNvSpPr/>
          <p:nvPr/>
        </p:nvSpPr>
        <p:spPr>
          <a:xfrm>
            <a:off x="4386861" y="4318001"/>
            <a:ext cx="1080300" cy="4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Stúdents</a:t>
            </a:r>
            <a:endParaRPr sz="1100">
              <a:solidFill>
                <a:srgbClr val="0000FF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braut</a:t>
            </a:r>
            <a:endParaRPr sz="12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6" name="Google Shape;276;p25"/>
          <p:cNvCxnSpPr/>
          <p:nvPr/>
        </p:nvCxnSpPr>
        <p:spPr>
          <a:xfrm>
            <a:off x="4143834" y="4533987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CBA35-2F2C-01A3-07FE-EF0079693A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7</a:t>
            </a:fld>
            <a:endParaRPr lang="i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6"/>
          <p:cNvSpPr txBox="1">
            <a:spLocks noGrp="1"/>
          </p:cNvSpPr>
          <p:nvPr>
            <p:ph type="ctrTitle"/>
          </p:nvPr>
        </p:nvSpPr>
        <p:spPr>
          <a:xfrm>
            <a:off x="1199681" y="-88260"/>
            <a:ext cx="6858000" cy="114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b="1" u="sng">
                <a:solidFill>
                  <a:srgbClr val="FF0000"/>
                </a:solidFill>
              </a:rPr>
              <a:t>FB - kynningarefni</a:t>
            </a:r>
            <a:endParaRPr b="1" u="sng">
              <a:solidFill>
                <a:srgbClr val="FF0000"/>
              </a:solidFill>
            </a:endParaRPr>
          </a:p>
        </p:txBody>
      </p:sp>
      <p:sp>
        <p:nvSpPr>
          <p:cNvPr id="283" name="Google Shape;283;p26"/>
          <p:cNvSpPr txBox="1">
            <a:spLocks noGrp="1"/>
          </p:cNvSpPr>
          <p:nvPr>
            <p:ph type="subTitle" idx="1"/>
          </p:nvPr>
        </p:nvSpPr>
        <p:spPr>
          <a:xfrm>
            <a:off x="712988" y="1205081"/>
            <a:ext cx="7859700" cy="37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3"/>
              </a:rPr>
              <a:t>Kynning á skólanum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4"/>
              </a:rPr>
              <a:t>Félagsvísindabraut</a:t>
            </a:r>
            <a:r>
              <a:rPr lang="is" dirty="0"/>
              <a:t>			</a:t>
            </a:r>
            <a:r>
              <a:rPr lang="is" u="sng" dirty="0">
                <a:solidFill>
                  <a:schemeClr val="hlink"/>
                </a:solidFill>
                <a:hlinkClick r:id="rId5"/>
              </a:rPr>
              <a:t>Tölvubraut</a:t>
            </a:r>
            <a:r>
              <a:rPr lang="is" dirty="0"/>
              <a:t>				</a:t>
            </a:r>
          </a:p>
          <a:p>
            <a:pPr marL="0" lvl="0" indent="0" algn="l"/>
            <a:r>
              <a:rPr lang="is" dirty="0">
                <a:solidFill>
                  <a:schemeClr val="hlink"/>
                </a:solidFill>
                <a:hlinkClick r:id="rId6"/>
              </a:rPr>
              <a:t>Íþróttabraut</a:t>
            </a:r>
            <a:r>
              <a:rPr lang="is" dirty="0">
                <a:solidFill>
                  <a:schemeClr val="hlink"/>
                </a:solidFill>
              </a:rPr>
              <a:t>				</a:t>
            </a:r>
            <a:r>
              <a:rPr lang="is" dirty="0">
                <a:solidFill>
                  <a:schemeClr val="hlink"/>
                </a:solidFill>
                <a:hlinkClick r:id="rId7"/>
              </a:rPr>
              <a:t>Nýsköpun, hönnun og listir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8"/>
              </a:rPr>
              <a:t>Náttúruvísindabraut</a:t>
            </a:r>
            <a:r>
              <a:rPr lang="is" dirty="0"/>
              <a:t>			</a:t>
            </a:r>
            <a:r>
              <a:rPr lang="is" u="sng" dirty="0">
                <a:solidFill>
                  <a:schemeClr val="hlink"/>
                </a:solidFill>
                <a:hlinkClick r:id="rId9"/>
              </a:rPr>
              <a:t>Snyrtibraut</a:t>
            </a:r>
            <a:r>
              <a:rPr lang="is" dirty="0"/>
              <a:t>						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10"/>
              </a:rPr>
              <a:t>Fata- og textílbraut</a:t>
            </a:r>
            <a:r>
              <a:rPr lang="is" dirty="0"/>
              <a:t> 			</a:t>
            </a:r>
            <a:r>
              <a:rPr lang="is" u="sng" dirty="0">
                <a:solidFill>
                  <a:schemeClr val="hlink"/>
                </a:solidFill>
                <a:hlinkClick r:id="rId11"/>
              </a:rPr>
              <a:t>Myndlistarbraut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u="sng" dirty="0">
                <a:solidFill>
                  <a:schemeClr val="hlink"/>
                </a:solidFill>
                <a:hlinkClick r:id="rId12"/>
              </a:rPr>
              <a:t>Húsasmiðabraut</a:t>
            </a:r>
            <a:r>
              <a:rPr lang="is" dirty="0"/>
              <a:t>				</a:t>
            </a:r>
            <a:r>
              <a:rPr lang="is" u="sng" dirty="0">
                <a:solidFill>
                  <a:schemeClr val="hlink"/>
                </a:solidFill>
                <a:hlinkClick r:id="rId13"/>
              </a:rPr>
              <a:t>Rafvirkjabraut</a:t>
            </a:r>
            <a:r>
              <a:rPr lang="is" dirty="0"/>
              <a:t>			</a:t>
            </a:r>
            <a:endParaRPr dirty="0"/>
          </a:p>
          <a:p>
            <a:pPr marL="0" lvl="0" indent="0" algn="l"/>
            <a:r>
              <a:rPr lang="is" u="sng" dirty="0">
                <a:solidFill>
                  <a:schemeClr val="hlink"/>
                </a:solidFill>
                <a:hlinkClick r:id="rId14"/>
              </a:rPr>
              <a:t>Sjúkraliðabraut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dirty="0"/>
              <a:t>								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84" name="Google Shape;284;p26" descr="fb-red-logo">
            <a:hlinkClick r:id="rId15"/>
          </p:cNvPr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20347" y="170402"/>
            <a:ext cx="1187054" cy="7286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9A0B7C-E1E9-CFC7-B9CC-3F986C858E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 smtClean="0"/>
              <a:t>8</a:t>
            </a:fld>
            <a:endParaRPr lang="i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8"/>
          <p:cNvSpPr txBox="1">
            <a:spLocks noGrp="1"/>
          </p:cNvSpPr>
          <p:nvPr>
            <p:ph type="title"/>
          </p:nvPr>
        </p:nvSpPr>
        <p:spPr>
          <a:xfrm>
            <a:off x="1485900" y="107139"/>
            <a:ext cx="6172200" cy="1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is" u="sng">
                <a:solidFill>
                  <a:srgbClr val="38761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Framhaldsskólinn í Mosfellsbæ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298" name="Google Shape;298;p28"/>
          <p:cNvSpPr txBox="1">
            <a:spLocks noGrp="1"/>
          </p:cNvSpPr>
          <p:nvPr>
            <p:ph type="sldNum" idx="12"/>
          </p:nvPr>
        </p:nvSpPr>
        <p:spPr>
          <a:xfrm>
            <a:off x="6553200" y="4683919"/>
            <a:ext cx="21336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s"/>
              <a:t>9</a:t>
            </a:fld>
            <a:endParaRPr/>
          </a:p>
        </p:txBody>
      </p:sp>
      <p:pic>
        <p:nvPicPr>
          <p:cNvPr id="299" name="Google Shape;299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3501" y="337924"/>
            <a:ext cx="1285884" cy="606220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28"/>
          <p:cNvSpPr/>
          <p:nvPr/>
        </p:nvSpPr>
        <p:spPr>
          <a:xfrm>
            <a:off x="3653898" y="1437624"/>
            <a:ext cx="1620300" cy="64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800" b="1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Nám til stúdentsprófs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28"/>
          <p:cNvSpPr/>
          <p:nvPr/>
        </p:nvSpPr>
        <p:spPr>
          <a:xfrm>
            <a:off x="2613143" y="3840886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Framhaldsskólabraut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28"/>
          <p:cNvSpPr/>
          <p:nvPr/>
        </p:nvSpPr>
        <p:spPr>
          <a:xfrm>
            <a:off x="5004020" y="3840889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Sérnámsbraut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28"/>
          <p:cNvSpPr/>
          <p:nvPr/>
        </p:nvSpPr>
        <p:spPr>
          <a:xfrm>
            <a:off x="2607059" y="2139702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25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Félags- og hugvísindabraut</a:t>
            </a:r>
            <a:endParaRPr sz="1250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28"/>
          <p:cNvSpPr/>
          <p:nvPr/>
        </p:nvSpPr>
        <p:spPr>
          <a:xfrm>
            <a:off x="2613188" y="2990297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Náttúruvísinda 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5" name="Google Shape;305;p28"/>
          <p:cNvCxnSpPr/>
          <p:nvPr/>
        </p:nvCxnSpPr>
        <p:spPr>
          <a:xfrm>
            <a:off x="4193958" y="2085696"/>
            <a:ext cx="0" cy="1194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6" name="Google Shape;306;p28"/>
          <p:cNvCxnSpPr/>
          <p:nvPr/>
        </p:nvCxnSpPr>
        <p:spPr>
          <a:xfrm flipH="1">
            <a:off x="4671312" y="2085696"/>
            <a:ext cx="8700" cy="659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7" name="Google Shape;307;p28"/>
          <p:cNvCxnSpPr/>
          <p:nvPr/>
        </p:nvCxnSpPr>
        <p:spPr>
          <a:xfrm rot="10800000">
            <a:off x="3977958" y="2409732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cxnSp>
        <p:nvCxnSpPr>
          <p:cNvPr id="308" name="Google Shape;308;p28"/>
          <p:cNvCxnSpPr/>
          <p:nvPr/>
        </p:nvCxnSpPr>
        <p:spPr>
          <a:xfrm rot="10800000">
            <a:off x="3977958" y="3287329"/>
            <a:ext cx="216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stealth" w="med" len="med"/>
          </a:ln>
        </p:spPr>
      </p:cxnSp>
      <p:sp>
        <p:nvSpPr>
          <p:cNvPr id="309" name="Google Shape;309;p28"/>
          <p:cNvSpPr/>
          <p:nvPr/>
        </p:nvSpPr>
        <p:spPr>
          <a:xfrm>
            <a:off x="5004011" y="2467584"/>
            <a:ext cx="1350300" cy="59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Opin stúdentsbraut</a:t>
            </a:r>
            <a:endParaRPr sz="1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8"/>
          <p:cNvSpPr txBox="1"/>
          <p:nvPr/>
        </p:nvSpPr>
        <p:spPr>
          <a:xfrm>
            <a:off x="7044651" y="944143"/>
            <a:ext cx="1998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 i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Inntökuskilyrði</a:t>
            </a:r>
            <a:endParaRPr sz="14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8"/>
          <p:cNvSpPr txBox="1"/>
          <p:nvPr/>
        </p:nvSpPr>
        <p:spPr>
          <a:xfrm>
            <a:off x="4036444" y="1151356"/>
            <a:ext cx="1071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Áfangakerfi</a:t>
            </a:r>
            <a:endParaRPr sz="1100"/>
          </a:p>
        </p:txBody>
      </p:sp>
      <p:sp>
        <p:nvSpPr>
          <p:cNvPr id="312" name="Google Shape;312;p28"/>
          <p:cNvSpPr/>
          <p:nvPr/>
        </p:nvSpPr>
        <p:spPr>
          <a:xfrm>
            <a:off x="6673749" y="3061607"/>
            <a:ext cx="1275900" cy="36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Hestakjörsvið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8"/>
          <p:cNvSpPr/>
          <p:nvPr/>
        </p:nvSpPr>
        <p:spPr>
          <a:xfrm>
            <a:off x="6678188" y="2078768"/>
            <a:ext cx="1274100" cy="36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1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Almennt kjörsvið</a:t>
            </a:r>
            <a:endParaRPr sz="11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28"/>
          <p:cNvSpPr/>
          <p:nvPr/>
        </p:nvSpPr>
        <p:spPr>
          <a:xfrm>
            <a:off x="6678249" y="2570201"/>
            <a:ext cx="1266900" cy="369600"/>
          </a:xfrm>
          <a:prstGeom prst="roundRect">
            <a:avLst>
              <a:gd name="adj" fmla="val 12922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Íþrótta- og lýðheilsu</a:t>
            </a:r>
            <a:endParaRPr sz="1000" u="sng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  <a:hlinkClick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s" sz="10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kjörsvið</a:t>
            </a:r>
            <a:endParaRPr sz="1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5" name="Google Shape;315;p28"/>
          <p:cNvCxnSpPr>
            <a:stCxn id="309" idx="3"/>
            <a:endCxn id="313" idx="1"/>
          </p:cNvCxnSpPr>
          <p:nvPr/>
        </p:nvCxnSpPr>
        <p:spPr>
          <a:xfrm rot="10800000" flipH="1">
            <a:off x="6354311" y="2263584"/>
            <a:ext cx="324000" cy="501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16" name="Google Shape;316;p28"/>
          <p:cNvCxnSpPr>
            <a:stCxn id="309" idx="3"/>
            <a:endCxn id="314" idx="1"/>
          </p:cNvCxnSpPr>
          <p:nvPr/>
        </p:nvCxnSpPr>
        <p:spPr>
          <a:xfrm rot="10800000" flipH="1">
            <a:off x="6354311" y="2754984"/>
            <a:ext cx="324000" cy="96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17" name="Google Shape;317;p28"/>
          <p:cNvCxnSpPr>
            <a:stCxn id="309" idx="3"/>
            <a:endCxn id="312" idx="1"/>
          </p:cNvCxnSpPr>
          <p:nvPr/>
        </p:nvCxnSpPr>
        <p:spPr>
          <a:xfrm>
            <a:off x="6354311" y="2764584"/>
            <a:ext cx="319500" cy="4818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18" name="Google Shape;318;p28"/>
          <p:cNvCxnSpPr/>
          <p:nvPr/>
        </p:nvCxnSpPr>
        <p:spPr>
          <a:xfrm>
            <a:off x="4680019" y="2763900"/>
            <a:ext cx="314700" cy="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1109</Words>
  <Application>Microsoft Office PowerPoint</Application>
  <PresentationFormat>Sýnt á skjá (16:9)</PresentationFormat>
  <Paragraphs>588</Paragraphs>
  <Slides>37</Slides>
  <Notes>37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4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37</vt:i4>
      </vt:variant>
    </vt:vector>
  </HeadingPairs>
  <TitlesOfParts>
    <vt:vector size="42" baseType="lpstr">
      <vt:lpstr>Arial</vt:lpstr>
      <vt:lpstr>Calibri</vt:lpstr>
      <vt:lpstr>Comic Sans MS</vt:lpstr>
      <vt:lpstr>Noto Sans Symbols</vt:lpstr>
      <vt:lpstr>Simple Light</vt:lpstr>
      <vt:lpstr>Höfuðborgarsvæðið</vt:lpstr>
      <vt:lpstr>Borgarholtsskóli </vt:lpstr>
      <vt:lpstr>Borgarholtsskóli</vt:lpstr>
      <vt:lpstr>Borgó - Kynningarefni</vt:lpstr>
      <vt:lpstr>Flensborg</vt:lpstr>
      <vt:lpstr>Flensborg - kynningarefni</vt:lpstr>
      <vt:lpstr>     Fjölbrautaskólinn í Breiðholti  </vt:lpstr>
      <vt:lpstr>FB - kynningarefni</vt:lpstr>
      <vt:lpstr>Framhaldsskólinn í Mosfellsbæ</vt:lpstr>
      <vt:lpstr>  FMos - kynningarefni</vt:lpstr>
      <vt:lpstr>Fjölbrautaskólinn í Garðabæ</vt:lpstr>
      <vt:lpstr>FG - kynningarefni</vt:lpstr>
      <vt:lpstr>         Fjölbrautaskólinn við Ármúla</vt:lpstr>
      <vt:lpstr>FÁ - kynningarefni</vt:lpstr>
      <vt:lpstr>             Kvennaskólinn í Reykjavík</vt:lpstr>
      <vt:lpstr>Kvennó - kynningarefni</vt:lpstr>
      <vt:lpstr>          Hússtjórnarskólinn í  Reykjavík</vt:lpstr>
      <vt:lpstr>Menntaskólinn í Kópavogi</vt:lpstr>
      <vt:lpstr>MK - kynningarefni</vt:lpstr>
      <vt:lpstr>          Menntaskólinn í Reykjavík</vt:lpstr>
      <vt:lpstr>MR - kynningarefni</vt:lpstr>
      <vt:lpstr>Menntaskóli í tónlist</vt:lpstr>
      <vt:lpstr>Menntaskólinn í tónlist - kynningarefni</vt:lpstr>
      <vt:lpstr>       Menntaskólinn við Hamrahlíð</vt:lpstr>
      <vt:lpstr>MH - kynningarefni</vt:lpstr>
      <vt:lpstr>Menntaskólinn við Sund</vt:lpstr>
      <vt:lpstr>MS - kynningarefni</vt:lpstr>
      <vt:lpstr>Myndlistaskólinn í Reykjavík</vt:lpstr>
      <vt:lpstr> Tækniskólinn Kennt í Hafnarfirði </vt:lpstr>
      <vt:lpstr>Tækniskólinn</vt:lpstr>
      <vt:lpstr>Tækniskólinn </vt:lpstr>
      <vt:lpstr>Tækniskólinn </vt:lpstr>
      <vt:lpstr>Tækniskólinn </vt:lpstr>
      <vt:lpstr>Tækniskólinn - kynningarefni</vt:lpstr>
      <vt:lpstr>Verzlunarskóli Íslands </vt:lpstr>
      <vt:lpstr>Versló - kynningarefni</vt:lpstr>
      <vt:lpstr>Menntaskólinn Ásbrú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Höfuðborgarsvæðið</dc:title>
  <dc:creator>Ásthildur G. Guðlaugsdóttir</dc:creator>
  <cp:lastModifiedBy>Ásta Gunnarsdóttir</cp:lastModifiedBy>
  <cp:revision>2</cp:revision>
  <dcterms:modified xsi:type="dcterms:W3CDTF">2022-11-14T09:39:19Z</dcterms:modified>
</cp:coreProperties>
</file>